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57" r:id="rId4"/>
    <p:sldId id="262" r:id="rId5"/>
    <p:sldId id="263" r:id="rId6"/>
    <p:sldId id="259" r:id="rId7"/>
    <p:sldId id="260" r:id="rId8"/>
    <p:sldId id="264" r:id="rId9"/>
    <p:sldId id="269" r:id="rId10"/>
    <p:sldId id="270" r:id="rId11"/>
    <p:sldId id="271" r:id="rId12"/>
    <p:sldId id="267" r:id="rId13"/>
    <p:sldId id="266" r:id="rId14"/>
    <p:sldId id="276" r:id="rId15"/>
    <p:sldId id="272" r:id="rId16"/>
    <p:sldId id="273" r:id="rId17"/>
    <p:sldId id="274" r:id="rId18"/>
    <p:sldId id="279" r:id="rId19"/>
    <p:sldId id="275" r:id="rId20"/>
    <p:sldId id="277" r:id="rId21"/>
    <p:sldId id="278"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693" autoAdjust="0"/>
  </p:normalViewPr>
  <p:slideViewPr>
    <p:cSldViewPr snapToGrid="0" snapToObjects="1">
      <p:cViewPr>
        <p:scale>
          <a:sx n="123" d="100"/>
          <a:sy n="123" d="100"/>
        </p:scale>
        <p:origin x="12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F5D1323-71D2-134B-8DA3-9619673DE1E6}"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5D1323-71D2-134B-8DA3-9619673DE1E6}"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6A2D-78C2-BC4D-A423-554312DE81DA}"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F5D1323-71D2-134B-8DA3-9619673DE1E6}"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F5D1323-71D2-134B-8DA3-9619673DE1E6}"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F5D1323-71D2-134B-8DA3-9619673DE1E6}"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F5D1323-71D2-134B-8DA3-9619673DE1E6}"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6A2D-78C2-BC4D-A423-554312DE81DA}"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5D1323-71D2-134B-8DA3-9619673DE1E6}"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F5D1323-71D2-134B-8DA3-9619673DE1E6}"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1F5D1323-71D2-134B-8DA3-9619673DE1E6}"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F5D1323-71D2-134B-8DA3-9619673DE1E6}"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D1323-71D2-134B-8DA3-9619673DE1E6}"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5D1323-71D2-134B-8DA3-9619673DE1E6}"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6A2D-78C2-BC4D-A423-554312DE81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F5D1323-71D2-134B-8DA3-9619673DE1E6}" type="datetimeFigureOut">
              <a:rPr lang="en-US" smtClean="0"/>
              <a:t>11/13/2018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5036A2D-78C2-BC4D-A423-554312DE81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41378" y="4398214"/>
            <a:ext cx="7540625" cy="957764"/>
          </a:xfrm>
        </p:spPr>
        <p:txBody>
          <a:bodyPr/>
          <a:lstStyle/>
          <a:p>
            <a:br>
              <a:rPr lang="en-US" sz="2400" dirty="0"/>
            </a:br>
            <a:r>
              <a:rPr lang="en-US" sz="2400" dirty="0"/>
              <a:t>Central Coast</a:t>
            </a:r>
            <a:br>
              <a:rPr lang="en-US" sz="2400" dirty="0"/>
            </a:br>
            <a:r>
              <a:rPr lang="en-US" sz="2400" dirty="0"/>
              <a:t>Long-term Environmental Assessment Network</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59784" y="467899"/>
            <a:ext cx="4184316" cy="3609473"/>
          </a:xfrm>
          <a:prstGeom prst="rect">
            <a:avLst/>
          </a:prstGeom>
        </p:spPr>
      </p:pic>
    </p:spTree>
    <p:extLst>
      <p:ext uri="{BB962C8B-B14F-4D97-AF65-F5344CB8AC3E}">
        <p14:creationId xmlns:p14="http://schemas.microsoft.com/office/powerpoint/2010/main" val="42777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1066"/>
            <a:ext cx="8042276" cy="575585"/>
          </a:xfrm>
        </p:spPr>
        <p:txBody>
          <a:bodyPr/>
          <a:lstStyle/>
          <a:p>
            <a:r>
              <a:rPr lang="en-US" sz="3200" dirty="0"/>
              <a:t>POPs emphasized by CCLEAN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2038021"/>
              </p:ext>
            </p:extLst>
          </p:nvPr>
        </p:nvGraphicFramePr>
        <p:xfrm>
          <a:off x="549275" y="1137069"/>
          <a:ext cx="8042276" cy="5344196"/>
        </p:xfrm>
        <a:graphic>
          <a:graphicData uri="http://schemas.openxmlformats.org/drawingml/2006/table">
            <a:tbl>
              <a:tblPr firstRow="1" bandRow="1">
                <a:tableStyleId>{5C22544A-7EE6-4342-B048-85BDC9FD1C3A}</a:tableStyleId>
              </a:tblPr>
              <a:tblGrid>
                <a:gridCol w="1696620">
                  <a:extLst>
                    <a:ext uri="{9D8B030D-6E8A-4147-A177-3AD203B41FA5}">
                      <a16:colId xmlns:a16="http://schemas.microsoft.com/office/drawing/2014/main" val="20000"/>
                    </a:ext>
                  </a:extLst>
                </a:gridCol>
                <a:gridCol w="6345656">
                  <a:extLst>
                    <a:ext uri="{9D8B030D-6E8A-4147-A177-3AD203B41FA5}">
                      <a16:colId xmlns:a16="http://schemas.microsoft.com/office/drawing/2014/main" val="20001"/>
                    </a:ext>
                  </a:extLst>
                </a:gridCol>
              </a:tblGrid>
              <a:tr h="552039">
                <a:tc>
                  <a:txBody>
                    <a:bodyPr/>
                    <a:lstStyle/>
                    <a:p>
                      <a:r>
                        <a:rPr lang="en-US" dirty="0"/>
                        <a:t>POP Group</a:t>
                      </a:r>
                    </a:p>
                  </a:txBody>
                  <a:tcPr/>
                </a:tc>
                <a:tc>
                  <a:txBody>
                    <a:bodyPr/>
                    <a:lstStyle/>
                    <a:p>
                      <a:r>
                        <a:rPr lang="en-US" dirty="0"/>
                        <a:t>Compounds</a:t>
                      </a:r>
                      <a:r>
                        <a:rPr lang="en-US" baseline="0" dirty="0"/>
                        <a:t> measured</a:t>
                      </a:r>
                      <a:endParaRPr lang="en-US" dirty="0"/>
                    </a:p>
                  </a:txBody>
                  <a:tcPr/>
                </a:tc>
                <a:extLst>
                  <a:ext uri="{0D108BD9-81ED-4DB2-BD59-A6C34878D82A}">
                    <a16:rowId xmlns:a16="http://schemas.microsoft.com/office/drawing/2014/main" val="10000"/>
                  </a:ext>
                </a:extLst>
              </a:tr>
              <a:tr h="552039">
                <a:tc>
                  <a:txBody>
                    <a:bodyPr/>
                    <a:lstStyle/>
                    <a:p>
                      <a:r>
                        <a:rPr lang="en-US" dirty="0"/>
                        <a:t>PAHs</a:t>
                      </a:r>
                    </a:p>
                  </a:txBody>
                  <a:tcPr/>
                </a:tc>
                <a:tc>
                  <a:txBody>
                    <a:bodyPr/>
                    <a:lstStyle/>
                    <a:p>
                      <a:r>
                        <a:rPr lang="en-US" sz="1400" kern="1200" dirty="0" err="1">
                          <a:solidFill>
                            <a:schemeClr val="dk1"/>
                          </a:solidFill>
                          <a:effectLst/>
                          <a:latin typeface="+mn-lt"/>
                          <a:ea typeface="+mn-ea"/>
                          <a:cs typeface="+mn-cs"/>
                        </a:rPr>
                        <a:t>Polynuclear</a:t>
                      </a:r>
                      <a:r>
                        <a:rPr lang="en-US" sz="1400" kern="1200" dirty="0">
                          <a:solidFill>
                            <a:schemeClr val="dk1"/>
                          </a:solidFill>
                          <a:effectLst/>
                          <a:latin typeface="+mn-lt"/>
                          <a:ea typeface="+mn-ea"/>
                          <a:cs typeface="+mn-cs"/>
                        </a:rPr>
                        <a:t> aromatic hydrocarbons: Biphenyl, Naphthalene, 1-methylnapthalene, 2-methylnapthalene, 2,6-dimethylnapthalene, 2,3,5-trimethylnapthalene, </a:t>
                      </a:r>
                      <a:r>
                        <a:rPr lang="en-US" sz="1400" kern="1200" dirty="0" err="1">
                          <a:solidFill>
                            <a:schemeClr val="dk1"/>
                          </a:solidFill>
                          <a:effectLst/>
                          <a:latin typeface="+mn-lt"/>
                          <a:ea typeface="+mn-ea"/>
                          <a:cs typeface="+mn-cs"/>
                        </a:rPr>
                        <a:t>Acenaphthene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Acenaphthylene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Anthracene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Dibenzothiophene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Fluorene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Phenanthrene</a:t>
                      </a:r>
                      <a:r>
                        <a:rPr lang="en-US" sz="1400" kern="1200" dirty="0">
                          <a:solidFill>
                            <a:schemeClr val="dk1"/>
                          </a:solidFill>
                          <a:effectLst/>
                          <a:latin typeface="+mn-lt"/>
                          <a:ea typeface="+mn-ea"/>
                          <a:cs typeface="+mn-cs"/>
                        </a:rPr>
                        <a:t>, 1-methylphenanthrene, Benz(a)</a:t>
                      </a:r>
                      <a:r>
                        <a:rPr lang="en-US" sz="1400" kern="1200" dirty="0" err="1">
                          <a:solidFill>
                            <a:schemeClr val="dk1"/>
                          </a:solidFill>
                          <a:effectLst/>
                          <a:latin typeface="+mn-lt"/>
                          <a:ea typeface="+mn-ea"/>
                          <a:cs typeface="+mn-cs"/>
                        </a:rPr>
                        <a:t>anthracene</a:t>
                      </a:r>
                      <a:r>
                        <a:rPr lang="en-US" sz="1400" kern="1200" dirty="0">
                          <a:solidFill>
                            <a:schemeClr val="dk1"/>
                          </a:solidFill>
                          <a:effectLst/>
                          <a:latin typeface="+mn-lt"/>
                          <a:ea typeface="+mn-ea"/>
                          <a:cs typeface="+mn-cs"/>
                        </a:rPr>
                        <a:t>, Chrysene, </a:t>
                      </a:r>
                      <a:r>
                        <a:rPr lang="en-US" sz="1400" kern="1200" dirty="0" err="1">
                          <a:solidFill>
                            <a:schemeClr val="dk1"/>
                          </a:solidFill>
                          <a:effectLst/>
                          <a:latin typeface="+mn-lt"/>
                          <a:ea typeface="+mn-ea"/>
                          <a:cs typeface="+mn-cs"/>
                        </a:rPr>
                        <a:t>Fluoranthene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Pyrene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Benzo</a:t>
                      </a:r>
                      <a:r>
                        <a:rPr lang="en-US" sz="1400" kern="1200" dirty="0">
                          <a:solidFill>
                            <a:schemeClr val="dk1"/>
                          </a:solidFill>
                          <a:effectLst/>
                          <a:latin typeface="+mn-lt"/>
                          <a:ea typeface="+mn-ea"/>
                          <a:cs typeface="+mn-cs"/>
                        </a:rPr>
                        <a:t>(a)</a:t>
                      </a:r>
                      <a:r>
                        <a:rPr lang="en-US" sz="1400" kern="1200" dirty="0" err="1">
                          <a:solidFill>
                            <a:schemeClr val="dk1"/>
                          </a:solidFill>
                          <a:effectLst/>
                          <a:latin typeface="+mn-lt"/>
                          <a:ea typeface="+mn-ea"/>
                          <a:cs typeface="+mn-cs"/>
                        </a:rPr>
                        <a:t>pyrene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Benzo</a:t>
                      </a:r>
                      <a:r>
                        <a:rPr lang="en-US" sz="1400" kern="1200" dirty="0">
                          <a:solidFill>
                            <a:schemeClr val="dk1"/>
                          </a:solidFill>
                          <a:effectLst/>
                          <a:latin typeface="+mn-lt"/>
                          <a:ea typeface="+mn-ea"/>
                          <a:cs typeface="+mn-cs"/>
                        </a:rPr>
                        <a:t>(e)</a:t>
                      </a:r>
                      <a:r>
                        <a:rPr lang="en-US" sz="1400" kern="1200" dirty="0" err="1">
                          <a:solidFill>
                            <a:schemeClr val="dk1"/>
                          </a:solidFill>
                          <a:effectLst/>
                          <a:latin typeface="+mn-lt"/>
                          <a:ea typeface="+mn-ea"/>
                          <a:cs typeface="+mn-cs"/>
                        </a:rPr>
                        <a:t>pyrene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Benzo</a:t>
                      </a:r>
                      <a:r>
                        <a:rPr lang="en-US" sz="1400" kern="1200" dirty="0">
                          <a:solidFill>
                            <a:schemeClr val="dk1"/>
                          </a:solidFill>
                          <a:effectLst/>
                          <a:latin typeface="+mn-lt"/>
                          <a:ea typeface="+mn-ea"/>
                          <a:cs typeface="+mn-cs"/>
                        </a:rPr>
                        <a:t>(b)</a:t>
                      </a:r>
                      <a:r>
                        <a:rPr lang="en-US" sz="1400" kern="1200" dirty="0" err="1">
                          <a:solidFill>
                            <a:schemeClr val="dk1"/>
                          </a:solidFill>
                          <a:effectLst/>
                          <a:latin typeface="+mn-lt"/>
                          <a:ea typeface="+mn-ea"/>
                          <a:cs typeface="+mn-cs"/>
                        </a:rPr>
                        <a:t>fluoranthene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Benzo</a:t>
                      </a:r>
                      <a:r>
                        <a:rPr lang="en-US" sz="1400" kern="1200" dirty="0">
                          <a:solidFill>
                            <a:schemeClr val="dk1"/>
                          </a:solidFill>
                          <a:effectLst/>
                          <a:latin typeface="+mn-lt"/>
                          <a:ea typeface="+mn-ea"/>
                          <a:cs typeface="+mn-cs"/>
                        </a:rPr>
                        <a:t>(k)</a:t>
                      </a:r>
                      <a:r>
                        <a:rPr lang="en-US" sz="1400" kern="1200" dirty="0" err="1">
                          <a:solidFill>
                            <a:schemeClr val="dk1"/>
                          </a:solidFill>
                          <a:effectLst/>
                          <a:latin typeface="+mn-lt"/>
                          <a:ea typeface="+mn-ea"/>
                          <a:cs typeface="+mn-cs"/>
                        </a:rPr>
                        <a:t>fluoranthene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Dibenz</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a,h</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anthracene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Perylene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Benzo</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ghi</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perylene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Indeno</a:t>
                      </a:r>
                      <a:r>
                        <a:rPr lang="en-US" sz="1400" kern="1200" dirty="0">
                          <a:solidFill>
                            <a:schemeClr val="dk1"/>
                          </a:solidFill>
                          <a:effectLst/>
                          <a:latin typeface="+mn-lt"/>
                          <a:ea typeface="+mn-ea"/>
                          <a:cs typeface="+mn-cs"/>
                        </a:rPr>
                        <a:t>(1,2,3-cd)</a:t>
                      </a:r>
                      <a:r>
                        <a:rPr lang="en-US" sz="1400" kern="1200" dirty="0" err="1">
                          <a:solidFill>
                            <a:schemeClr val="dk1"/>
                          </a:solidFill>
                          <a:effectLst/>
                          <a:latin typeface="+mn-lt"/>
                          <a:ea typeface="+mn-ea"/>
                          <a:cs typeface="+mn-cs"/>
                        </a:rPr>
                        <a:t>pyrene</a:t>
                      </a:r>
                      <a:r>
                        <a:rPr lang="en-US" sz="1400" dirty="0">
                          <a:effectLst/>
                        </a:rPr>
                        <a:t> </a:t>
                      </a:r>
                      <a:endParaRPr lang="en-US" sz="1400" dirty="0"/>
                    </a:p>
                  </a:txBody>
                  <a:tcPr/>
                </a:tc>
                <a:extLst>
                  <a:ext uri="{0D108BD9-81ED-4DB2-BD59-A6C34878D82A}">
                    <a16:rowId xmlns:a16="http://schemas.microsoft.com/office/drawing/2014/main" val="10001"/>
                  </a:ext>
                </a:extLst>
              </a:tr>
              <a:tr h="552039">
                <a:tc>
                  <a:txBody>
                    <a:bodyPr/>
                    <a:lstStyle/>
                    <a:p>
                      <a:r>
                        <a:rPr lang="en-US" dirty="0"/>
                        <a:t>DDTs</a:t>
                      </a:r>
                    </a:p>
                  </a:txBody>
                  <a:tcPr/>
                </a:tc>
                <a:tc>
                  <a:txBody>
                    <a:bodyPr/>
                    <a:lstStyle/>
                    <a:p>
                      <a:r>
                        <a:rPr lang="en-US" sz="1400" kern="1200" dirty="0" err="1">
                          <a:solidFill>
                            <a:schemeClr val="dk1"/>
                          </a:solidFill>
                          <a:effectLst/>
                          <a:latin typeface="+mn-lt"/>
                          <a:ea typeface="+mn-ea"/>
                          <a:cs typeface="+mn-cs"/>
                        </a:rPr>
                        <a:t>o,p</a:t>
                      </a:r>
                      <a:r>
                        <a:rPr lang="en-US" sz="1400" kern="1200" dirty="0">
                          <a:solidFill>
                            <a:schemeClr val="dk1"/>
                          </a:solidFill>
                          <a:effectLst/>
                          <a:latin typeface="+mn-lt"/>
                          <a:ea typeface="+mn-ea"/>
                          <a:cs typeface="+mn-cs"/>
                        </a:rPr>
                        <a:t>’-DDT, </a:t>
                      </a:r>
                      <a:r>
                        <a:rPr lang="en-US" sz="1400" kern="1200" dirty="0" err="1">
                          <a:solidFill>
                            <a:schemeClr val="dk1"/>
                          </a:solidFill>
                          <a:effectLst/>
                          <a:latin typeface="+mn-lt"/>
                          <a:ea typeface="+mn-ea"/>
                          <a:cs typeface="+mn-cs"/>
                        </a:rPr>
                        <a:t>p,p</a:t>
                      </a:r>
                      <a:r>
                        <a:rPr lang="en-US" sz="1400" kern="1200" dirty="0">
                          <a:solidFill>
                            <a:schemeClr val="dk1"/>
                          </a:solidFill>
                          <a:effectLst/>
                          <a:latin typeface="+mn-lt"/>
                          <a:ea typeface="+mn-ea"/>
                          <a:cs typeface="+mn-cs"/>
                        </a:rPr>
                        <a:t>’-DDT = (1,1,1-trichloro-2,2-bis(</a:t>
                      </a:r>
                      <a:r>
                        <a:rPr lang="en-US" sz="1400" i="1" kern="1200" dirty="0">
                          <a:solidFill>
                            <a:schemeClr val="dk1"/>
                          </a:solidFill>
                          <a:effectLst/>
                          <a:latin typeface="+mn-lt"/>
                          <a:ea typeface="+mn-ea"/>
                          <a:cs typeface="+mn-cs"/>
                        </a:rPr>
                        <a:t>p</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chlorophenyl</a:t>
                      </a:r>
                      <a:r>
                        <a:rPr lang="en-US" sz="1400" kern="1200" dirty="0">
                          <a:solidFill>
                            <a:schemeClr val="dk1"/>
                          </a:solidFill>
                          <a:effectLst/>
                          <a:latin typeface="+mn-lt"/>
                          <a:ea typeface="+mn-ea"/>
                          <a:cs typeface="+mn-cs"/>
                        </a:rPr>
                        <a:t>)ethane)</a:t>
                      </a:r>
                    </a:p>
                    <a:p>
                      <a:r>
                        <a:rPr lang="en-US" sz="1400" kern="1200" dirty="0" err="1">
                          <a:solidFill>
                            <a:schemeClr val="dk1"/>
                          </a:solidFill>
                          <a:effectLst/>
                          <a:latin typeface="+mn-lt"/>
                          <a:ea typeface="+mn-ea"/>
                          <a:cs typeface="+mn-cs"/>
                        </a:rPr>
                        <a:t>o,p</a:t>
                      </a:r>
                      <a:r>
                        <a:rPr lang="en-US" sz="1400" kern="1200" dirty="0">
                          <a:solidFill>
                            <a:schemeClr val="dk1"/>
                          </a:solidFill>
                          <a:effectLst/>
                          <a:latin typeface="+mn-lt"/>
                          <a:ea typeface="+mn-ea"/>
                          <a:cs typeface="+mn-cs"/>
                        </a:rPr>
                        <a:t>’-DDD, </a:t>
                      </a:r>
                      <a:r>
                        <a:rPr lang="en-US" sz="1400" kern="1200" dirty="0" err="1">
                          <a:solidFill>
                            <a:schemeClr val="dk1"/>
                          </a:solidFill>
                          <a:effectLst/>
                          <a:latin typeface="+mn-lt"/>
                          <a:ea typeface="+mn-ea"/>
                          <a:cs typeface="+mn-cs"/>
                        </a:rPr>
                        <a:t>p,p</a:t>
                      </a:r>
                      <a:r>
                        <a:rPr lang="en-US" sz="1400" kern="1200" dirty="0">
                          <a:solidFill>
                            <a:schemeClr val="dk1"/>
                          </a:solidFill>
                          <a:effectLst/>
                          <a:latin typeface="+mn-lt"/>
                          <a:ea typeface="+mn-ea"/>
                          <a:cs typeface="+mn-cs"/>
                        </a:rPr>
                        <a:t>’-DDD = (1,1-dichloro-2,2-bis(</a:t>
                      </a:r>
                      <a:r>
                        <a:rPr lang="en-US" sz="1400" i="1" kern="1200" dirty="0">
                          <a:solidFill>
                            <a:schemeClr val="dk1"/>
                          </a:solidFill>
                          <a:effectLst/>
                          <a:latin typeface="+mn-lt"/>
                          <a:ea typeface="+mn-ea"/>
                          <a:cs typeface="+mn-cs"/>
                        </a:rPr>
                        <a:t>p</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chlorophenyl</a:t>
                      </a:r>
                      <a:r>
                        <a:rPr lang="en-US" sz="1400" kern="1200" dirty="0">
                          <a:solidFill>
                            <a:schemeClr val="dk1"/>
                          </a:solidFill>
                          <a:effectLst/>
                          <a:latin typeface="+mn-lt"/>
                          <a:ea typeface="+mn-ea"/>
                          <a:cs typeface="+mn-cs"/>
                        </a:rPr>
                        <a:t>)ethane)</a:t>
                      </a:r>
                    </a:p>
                    <a:p>
                      <a:r>
                        <a:rPr lang="en-US" sz="1400" kern="1200" dirty="0" err="1">
                          <a:solidFill>
                            <a:schemeClr val="dk1"/>
                          </a:solidFill>
                          <a:effectLst/>
                          <a:latin typeface="+mn-lt"/>
                          <a:ea typeface="+mn-ea"/>
                          <a:cs typeface="+mn-cs"/>
                        </a:rPr>
                        <a:t>o,p</a:t>
                      </a:r>
                      <a:r>
                        <a:rPr lang="en-US" sz="1400" kern="1200" dirty="0">
                          <a:solidFill>
                            <a:schemeClr val="dk1"/>
                          </a:solidFill>
                          <a:effectLst/>
                          <a:latin typeface="+mn-lt"/>
                          <a:ea typeface="+mn-ea"/>
                          <a:cs typeface="+mn-cs"/>
                        </a:rPr>
                        <a:t>’-DDE, </a:t>
                      </a:r>
                      <a:r>
                        <a:rPr lang="en-US" sz="1400" kern="1200" dirty="0" err="1">
                          <a:solidFill>
                            <a:schemeClr val="dk1"/>
                          </a:solidFill>
                          <a:effectLst/>
                          <a:latin typeface="+mn-lt"/>
                          <a:ea typeface="+mn-ea"/>
                          <a:cs typeface="+mn-cs"/>
                        </a:rPr>
                        <a:t>p,p</a:t>
                      </a:r>
                      <a:r>
                        <a:rPr lang="en-US" sz="1400" kern="1200" dirty="0">
                          <a:solidFill>
                            <a:schemeClr val="dk1"/>
                          </a:solidFill>
                          <a:effectLst/>
                          <a:latin typeface="+mn-lt"/>
                          <a:ea typeface="+mn-ea"/>
                          <a:cs typeface="+mn-cs"/>
                        </a:rPr>
                        <a:t>’-DDE = (1,1-dichloro-2,2-bis(</a:t>
                      </a:r>
                      <a:r>
                        <a:rPr lang="en-US" sz="1400" i="1" kern="1200" dirty="0">
                          <a:solidFill>
                            <a:schemeClr val="dk1"/>
                          </a:solidFill>
                          <a:effectLst/>
                          <a:latin typeface="+mn-lt"/>
                          <a:ea typeface="+mn-ea"/>
                          <a:cs typeface="+mn-cs"/>
                        </a:rPr>
                        <a:t>p</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chlorophenyl</a:t>
                      </a:r>
                      <a:r>
                        <a:rPr lang="en-US" sz="1400" kern="1200" dirty="0">
                          <a:solidFill>
                            <a:schemeClr val="dk1"/>
                          </a:solidFill>
                          <a:effectLst/>
                          <a:latin typeface="+mn-lt"/>
                          <a:ea typeface="+mn-ea"/>
                          <a:cs typeface="+mn-cs"/>
                        </a:rPr>
                        <a:t>)ethylene)</a:t>
                      </a:r>
                      <a:r>
                        <a:rPr lang="en-US" sz="1400" dirty="0">
                          <a:effectLst/>
                        </a:rPr>
                        <a:t> </a:t>
                      </a:r>
                      <a:endParaRPr lang="en-US" sz="1400" dirty="0"/>
                    </a:p>
                  </a:txBody>
                  <a:tcPr/>
                </a:tc>
                <a:extLst>
                  <a:ext uri="{0D108BD9-81ED-4DB2-BD59-A6C34878D82A}">
                    <a16:rowId xmlns:a16="http://schemas.microsoft.com/office/drawing/2014/main" val="10002"/>
                  </a:ext>
                </a:extLst>
              </a:tr>
              <a:tr h="552039">
                <a:tc>
                  <a:txBody>
                    <a:bodyPr/>
                    <a:lstStyle/>
                    <a:p>
                      <a:r>
                        <a:rPr lang="en-US" dirty="0" err="1"/>
                        <a:t>Dieldrin</a:t>
                      </a:r>
                      <a:endParaRPr lang="en-US" dirty="0"/>
                    </a:p>
                  </a:txBody>
                  <a:tcPr/>
                </a:tc>
                <a:tc>
                  <a:txBody>
                    <a:bodyPr/>
                    <a:lstStyle/>
                    <a:p>
                      <a:r>
                        <a:rPr lang="en-US" sz="1400" kern="1200" dirty="0">
                          <a:solidFill>
                            <a:schemeClr val="dk1"/>
                          </a:solidFill>
                          <a:effectLst/>
                          <a:latin typeface="+mn-lt"/>
                          <a:ea typeface="+mn-ea"/>
                          <a:cs typeface="+mn-cs"/>
                        </a:rPr>
                        <a:t>1,2,3,4,10,10-hexachloro-6,7-epoxy-1,4,4α,5,6,7,8,8α-octahydro-1,4-endo,exo-5,8-dimethanonaphthalene</a:t>
                      </a:r>
                      <a:r>
                        <a:rPr lang="en-US" sz="1400" dirty="0">
                          <a:effectLst/>
                        </a:rPr>
                        <a:t> </a:t>
                      </a:r>
                      <a:endParaRPr lang="en-US" sz="1400" dirty="0"/>
                    </a:p>
                  </a:txBody>
                  <a:tcPr/>
                </a:tc>
                <a:extLst>
                  <a:ext uri="{0D108BD9-81ED-4DB2-BD59-A6C34878D82A}">
                    <a16:rowId xmlns:a16="http://schemas.microsoft.com/office/drawing/2014/main" val="10003"/>
                  </a:ext>
                </a:extLst>
              </a:tr>
              <a:tr h="552039">
                <a:tc>
                  <a:txBody>
                    <a:bodyPr/>
                    <a:lstStyle/>
                    <a:p>
                      <a:r>
                        <a:rPr lang="en-US" dirty="0" err="1"/>
                        <a:t>Chlordanes</a:t>
                      </a:r>
                      <a:endParaRPr lang="en-US" dirty="0"/>
                    </a:p>
                  </a:txBody>
                  <a:tcPr/>
                </a:tc>
                <a:tc>
                  <a:txBody>
                    <a:bodyPr/>
                    <a:lstStyle/>
                    <a:p>
                      <a:r>
                        <a:rPr lang="en-US" sz="1400" kern="1200" dirty="0">
                          <a:solidFill>
                            <a:schemeClr val="dk1"/>
                          </a:solidFill>
                          <a:effectLst/>
                          <a:latin typeface="+mn-lt"/>
                          <a:ea typeface="+mn-ea"/>
                          <a:cs typeface="+mn-cs"/>
                        </a:rPr>
                        <a:t>trans-Chlordane, </a:t>
                      </a:r>
                      <a:r>
                        <a:rPr lang="en-US" sz="1400" kern="1200" dirty="0" err="1">
                          <a:solidFill>
                            <a:schemeClr val="dk1"/>
                          </a:solidFill>
                          <a:effectLst/>
                          <a:latin typeface="+mn-lt"/>
                          <a:ea typeface="+mn-ea"/>
                          <a:cs typeface="+mn-cs"/>
                        </a:rPr>
                        <a:t>cis</a:t>
                      </a:r>
                      <a:r>
                        <a:rPr lang="en-US" sz="1400" kern="1200" dirty="0">
                          <a:solidFill>
                            <a:schemeClr val="dk1"/>
                          </a:solidFill>
                          <a:effectLst/>
                          <a:latin typeface="+mn-lt"/>
                          <a:ea typeface="+mn-ea"/>
                          <a:cs typeface="+mn-cs"/>
                        </a:rPr>
                        <a:t>-Chlordane, trans-</a:t>
                      </a:r>
                      <a:r>
                        <a:rPr lang="en-US" sz="1400" kern="1200" dirty="0" err="1">
                          <a:solidFill>
                            <a:schemeClr val="dk1"/>
                          </a:solidFill>
                          <a:effectLst/>
                          <a:latin typeface="+mn-lt"/>
                          <a:ea typeface="+mn-ea"/>
                          <a:cs typeface="+mn-cs"/>
                        </a:rPr>
                        <a:t>Nonachlor</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cis-Nonachlor</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Oxychlordane</a:t>
                      </a:r>
                      <a:r>
                        <a:rPr lang="en-US" sz="1400" kern="1200" dirty="0">
                          <a:solidFill>
                            <a:schemeClr val="dk1"/>
                          </a:solidFill>
                          <a:effectLst/>
                          <a:latin typeface="+mn-lt"/>
                          <a:ea typeface="+mn-ea"/>
                          <a:cs typeface="+mn-cs"/>
                        </a:rPr>
                        <a:t>, Heptachlor, Heptachlor epoxide</a:t>
                      </a:r>
                      <a:r>
                        <a:rPr lang="en-US" sz="1400" dirty="0">
                          <a:effectLst/>
                        </a:rPr>
                        <a:t> </a:t>
                      </a:r>
                      <a:endParaRPr lang="en-US" sz="1400" dirty="0"/>
                    </a:p>
                  </a:txBody>
                  <a:tcPr/>
                </a:tc>
                <a:extLst>
                  <a:ext uri="{0D108BD9-81ED-4DB2-BD59-A6C34878D82A}">
                    <a16:rowId xmlns:a16="http://schemas.microsoft.com/office/drawing/2014/main" val="10004"/>
                  </a:ext>
                </a:extLst>
              </a:tr>
              <a:tr h="552039">
                <a:tc>
                  <a:txBody>
                    <a:bodyPr/>
                    <a:lstStyle/>
                    <a:p>
                      <a:r>
                        <a:rPr lang="en-US" dirty="0"/>
                        <a:t>Dioxins/Furans</a:t>
                      </a:r>
                    </a:p>
                  </a:txBody>
                  <a:tcPr/>
                </a:tc>
                <a:tc>
                  <a:txBody>
                    <a:bodyPr/>
                    <a:lstStyle/>
                    <a:p>
                      <a:r>
                        <a:rPr lang="en-US" sz="1400" kern="1200" dirty="0">
                          <a:solidFill>
                            <a:schemeClr val="dk1"/>
                          </a:solidFill>
                          <a:effectLst/>
                          <a:latin typeface="+mn-lt"/>
                          <a:ea typeface="+mn-ea"/>
                          <a:cs typeface="+mn-cs"/>
                        </a:rPr>
                        <a:t>TCDD, 2,3,7,8-; </a:t>
                      </a:r>
                      <a:r>
                        <a:rPr lang="en-US" sz="1400" kern="1200" dirty="0" err="1">
                          <a:solidFill>
                            <a:schemeClr val="dk1"/>
                          </a:solidFill>
                          <a:effectLst/>
                          <a:latin typeface="+mn-lt"/>
                          <a:ea typeface="+mn-ea"/>
                          <a:cs typeface="+mn-cs"/>
                        </a:rPr>
                        <a:t>PeCDD</a:t>
                      </a:r>
                      <a:r>
                        <a:rPr lang="en-US" sz="1400" kern="1200" dirty="0">
                          <a:solidFill>
                            <a:schemeClr val="dk1"/>
                          </a:solidFill>
                          <a:effectLst/>
                          <a:latin typeface="+mn-lt"/>
                          <a:ea typeface="+mn-ea"/>
                          <a:cs typeface="+mn-cs"/>
                        </a:rPr>
                        <a:t>, 1,2,3,7,8-; </a:t>
                      </a:r>
                      <a:r>
                        <a:rPr lang="en-US" sz="1400" kern="1200" dirty="0" err="1">
                          <a:solidFill>
                            <a:schemeClr val="dk1"/>
                          </a:solidFill>
                          <a:effectLst/>
                          <a:latin typeface="+mn-lt"/>
                          <a:ea typeface="+mn-ea"/>
                          <a:cs typeface="+mn-cs"/>
                        </a:rPr>
                        <a:t>HxCDD</a:t>
                      </a:r>
                      <a:r>
                        <a:rPr lang="en-US" sz="1400" kern="1200" dirty="0">
                          <a:solidFill>
                            <a:schemeClr val="dk1"/>
                          </a:solidFill>
                          <a:effectLst/>
                          <a:latin typeface="+mn-lt"/>
                          <a:ea typeface="+mn-ea"/>
                          <a:cs typeface="+mn-cs"/>
                        </a:rPr>
                        <a:t>, 1,2,3,4,7,8-; </a:t>
                      </a:r>
                      <a:r>
                        <a:rPr lang="en-US" sz="1400" kern="1200" dirty="0" err="1">
                          <a:solidFill>
                            <a:schemeClr val="dk1"/>
                          </a:solidFill>
                          <a:effectLst/>
                          <a:latin typeface="+mn-lt"/>
                          <a:ea typeface="+mn-ea"/>
                          <a:cs typeface="+mn-cs"/>
                        </a:rPr>
                        <a:t>HxCDD</a:t>
                      </a:r>
                      <a:r>
                        <a:rPr lang="en-US" sz="1400" kern="1200" dirty="0">
                          <a:solidFill>
                            <a:schemeClr val="dk1"/>
                          </a:solidFill>
                          <a:effectLst/>
                          <a:latin typeface="+mn-lt"/>
                          <a:ea typeface="+mn-ea"/>
                          <a:cs typeface="+mn-cs"/>
                        </a:rPr>
                        <a:t>, 1,2,3,6,7,8-; </a:t>
                      </a:r>
                      <a:r>
                        <a:rPr lang="en-US" sz="1400" kern="1200" dirty="0" err="1">
                          <a:solidFill>
                            <a:schemeClr val="dk1"/>
                          </a:solidFill>
                          <a:effectLst/>
                          <a:latin typeface="+mn-lt"/>
                          <a:ea typeface="+mn-ea"/>
                          <a:cs typeface="+mn-cs"/>
                        </a:rPr>
                        <a:t>HxCDD</a:t>
                      </a:r>
                      <a:r>
                        <a:rPr lang="en-US" sz="1400" kern="1200" dirty="0">
                          <a:solidFill>
                            <a:schemeClr val="dk1"/>
                          </a:solidFill>
                          <a:effectLst/>
                          <a:latin typeface="+mn-lt"/>
                          <a:ea typeface="+mn-ea"/>
                          <a:cs typeface="+mn-cs"/>
                        </a:rPr>
                        <a:t>, 1,2,3,7,8,9-; </a:t>
                      </a:r>
                      <a:r>
                        <a:rPr lang="en-US" sz="1400" kern="1200" dirty="0" err="1">
                          <a:solidFill>
                            <a:schemeClr val="dk1"/>
                          </a:solidFill>
                          <a:effectLst/>
                          <a:latin typeface="+mn-lt"/>
                          <a:ea typeface="+mn-ea"/>
                          <a:cs typeface="+mn-cs"/>
                        </a:rPr>
                        <a:t>HpCDD</a:t>
                      </a:r>
                      <a:r>
                        <a:rPr lang="en-US" sz="1400" kern="1200" dirty="0">
                          <a:solidFill>
                            <a:schemeClr val="dk1"/>
                          </a:solidFill>
                          <a:effectLst/>
                          <a:latin typeface="+mn-lt"/>
                          <a:ea typeface="+mn-ea"/>
                          <a:cs typeface="+mn-cs"/>
                        </a:rPr>
                        <a:t>, 1,2,3,4,6,7,8-; OCDD, 1,2,3,4,6,7,8,9-; TCDF, 2,3,7,8-; </a:t>
                      </a:r>
                      <a:r>
                        <a:rPr lang="en-US" sz="1400" kern="1200" dirty="0" err="1">
                          <a:solidFill>
                            <a:schemeClr val="dk1"/>
                          </a:solidFill>
                          <a:effectLst/>
                          <a:latin typeface="+mn-lt"/>
                          <a:ea typeface="+mn-ea"/>
                          <a:cs typeface="+mn-cs"/>
                        </a:rPr>
                        <a:t>PeCDF</a:t>
                      </a:r>
                      <a:r>
                        <a:rPr lang="en-US" sz="1400" kern="1200" dirty="0">
                          <a:solidFill>
                            <a:schemeClr val="dk1"/>
                          </a:solidFill>
                          <a:effectLst/>
                          <a:latin typeface="+mn-lt"/>
                          <a:ea typeface="+mn-ea"/>
                          <a:cs typeface="+mn-cs"/>
                        </a:rPr>
                        <a:t>, 1,2,3,7,8-; </a:t>
                      </a:r>
                      <a:r>
                        <a:rPr lang="en-US" sz="1400" kern="1200" dirty="0" err="1">
                          <a:solidFill>
                            <a:schemeClr val="dk1"/>
                          </a:solidFill>
                          <a:effectLst/>
                          <a:latin typeface="+mn-lt"/>
                          <a:ea typeface="+mn-ea"/>
                          <a:cs typeface="+mn-cs"/>
                        </a:rPr>
                        <a:t>PeCDF</a:t>
                      </a:r>
                      <a:r>
                        <a:rPr lang="en-US" sz="1400" kern="1200" dirty="0">
                          <a:solidFill>
                            <a:schemeClr val="dk1"/>
                          </a:solidFill>
                          <a:effectLst/>
                          <a:latin typeface="+mn-lt"/>
                          <a:ea typeface="+mn-ea"/>
                          <a:cs typeface="+mn-cs"/>
                        </a:rPr>
                        <a:t>, 2,3,4,7,8-; </a:t>
                      </a:r>
                      <a:r>
                        <a:rPr lang="en-US" sz="1400" kern="1200" dirty="0" err="1">
                          <a:solidFill>
                            <a:schemeClr val="dk1"/>
                          </a:solidFill>
                          <a:effectLst/>
                          <a:latin typeface="+mn-lt"/>
                          <a:ea typeface="+mn-ea"/>
                          <a:cs typeface="+mn-cs"/>
                        </a:rPr>
                        <a:t>HxCDF</a:t>
                      </a:r>
                      <a:r>
                        <a:rPr lang="en-US" sz="1400" kern="1200" dirty="0">
                          <a:solidFill>
                            <a:schemeClr val="dk1"/>
                          </a:solidFill>
                          <a:effectLst/>
                          <a:latin typeface="+mn-lt"/>
                          <a:ea typeface="+mn-ea"/>
                          <a:cs typeface="+mn-cs"/>
                        </a:rPr>
                        <a:t>, 1,2,3,4,7,8-; </a:t>
                      </a:r>
                      <a:r>
                        <a:rPr lang="en-US" sz="1400" kern="1200" dirty="0" err="1">
                          <a:solidFill>
                            <a:schemeClr val="dk1"/>
                          </a:solidFill>
                          <a:effectLst/>
                          <a:latin typeface="+mn-lt"/>
                          <a:ea typeface="+mn-ea"/>
                          <a:cs typeface="+mn-cs"/>
                        </a:rPr>
                        <a:t>HxCDF</a:t>
                      </a:r>
                      <a:r>
                        <a:rPr lang="en-US" sz="1400" kern="1200" dirty="0">
                          <a:solidFill>
                            <a:schemeClr val="dk1"/>
                          </a:solidFill>
                          <a:effectLst/>
                          <a:latin typeface="+mn-lt"/>
                          <a:ea typeface="+mn-ea"/>
                          <a:cs typeface="+mn-cs"/>
                        </a:rPr>
                        <a:t>, 1,2,3,6,7,8-; </a:t>
                      </a:r>
                      <a:r>
                        <a:rPr lang="en-US" sz="1400" kern="1200" dirty="0" err="1">
                          <a:solidFill>
                            <a:schemeClr val="dk1"/>
                          </a:solidFill>
                          <a:effectLst/>
                          <a:latin typeface="+mn-lt"/>
                          <a:ea typeface="+mn-ea"/>
                          <a:cs typeface="+mn-cs"/>
                        </a:rPr>
                        <a:t>HxCDF</a:t>
                      </a:r>
                      <a:r>
                        <a:rPr lang="en-US" sz="1400" kern="1200" dirty="0">
                          <a:solidFill>
                            <a:schemeClr val="dk1"/>
                          </a:solidFill>
                          <a:effectLst/>
                          <a:latin typeface="+mn-lt"/>
                          <a:ea typeface="+mn-ea"/>
                          <a:cs typeface="+mn-cs"/>
                        </a:rPr>
                        <a:t>, 1,2,3,7,8,9-; </a:t>
                      </a:r>
                      <a:r>
                        <a:rPr lang="en-US" sz="1400" kern="1200" dirty="0" err="1">
                          <a:solidFill>
                            <a:schemeClr val="dk1"/>
                          </a:solidFill>
                          <a:effectLst/>
                          <a:latin typeface="+mn-lt"/>
                          <a:ea typeface="+mn-ea"/>
                          <a:cs typeface="+mn-cs"/>
                        </a:rPr>
                        <a:t>HxCDF</a:t>
                      </a:r>
                      <a:r>
                        <a:rPr lang="en-US" sz="1400" kern="1200" dirty="0">
                          <a:solidFill>
                            <a:schemeClr val="dk1"/>
                          </a:solidFill>
                          <a:effectLst/>
                          <a:latin typeface="+mn-lt"/>
                          <a:ea typeface="+mn-ea"/>
                          <a:cs typeface="+mn-cs"/>
                        </a:rPr>
                        <a:t>, 2,3,4,6,7,8-; </a:t>
                      </a:r>
                      <a:r>
                        <a:rPr lang="en-US" sz="1400" kern="1200" dirty="0" err="1">
                          <a:solidFill>
                            <a:schemeClr val="dk1"/>
                          </a:solidFill>
                          <a:effectLst/>
                          <a:latin typeface="+mn-lt"/>
                          <a:ea typeface="+mn-ea"/>
                          <a:cs typeface="+mn-cs"/>
                        </a:rPr>
                        <a:t>HpCDF</a:t>
                      </a:r>
                      <a:r>
                        <a:rPr lang="en-US" sz="1400" kern="1200" dirty="0">
                          <a:solidFill>
                            <a:schemeClr val="dk1"/>
                          </a:solidFill>
                          <a:effectLst/>
                          <a:latin typeface="+mn-lt"/>
                          <a:ea typeface="+mn-ea"/>
                          <a:cs typeface="+mn-cs"/>
                        </a:rPr>
                        <a:t>, 1,2,3,4,6,7,8-; </a:t>
                      </a:r>
                      <a:r>
                        <a:rPr lang="en-US" sz="1400" kern="1200" dirty="0" err="1">
                          <a:solidFill>
                            <a:schemeClr val="dk1"/>
                          </a:solidFill>
                          <a:effectLst/>
                          <a:latin typeface="+mn-lt"/>
                          <a:ea typeface="+mn-ea"/>
                          <a:cs typeface="+mn-cs"/>
                        </a:rPr>
                        <a:t>HpCDF</a:t>
                      </a:r>
                      <a:r>
                        <a:rPr lang="en-US" sz="1400" kern="1200" dirty="0">
                          <a:solidFill>
                            <a:schemeClr val="dk1"/>
                          </a:solidFill>
                          <a:effectLst/>
                          <a:latin typeface="+mn-lt"/>
                          <a:ea typeface="+mn-ea"/>
                          <a:cs typeface="+mn-cs"/>
                        </a:rPr>
                        <a:t>, 1,2,3,4,7,8,9-</a:t>
                      </a:r>
                      <a:r>
                        <a:rPr lang="en-US" sz="1400" dirty="0">
                          <a:effectLst/>
                        </a:rPr>
                        <a:t> </a:t>
                      </a:r>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3719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5547182"/>
              </p:ext>
            </p:extLst>
          </p:nvPr>
        </p:nvGraphicFramePr>
        <p:xfrm>
          <a:off x="549275" y="1600200"/>
          <a:ext cx="8042276" cy="4272279"/>
        </p:xfrm>
        <a:graphic>
          <a:graphicData uri="http://schemas.openxmlformats.org/drawingml/2006/table">
            <a:tbl>
              <a:tblPr firstRow="1" bandRow="1">
                <a:tableStyleId>{5C22544A-7EE6-4342-B048-85BDC9FD1C3A}</a:tableStyleId>
              </a:tblPr>
              <a:tblGrid>
                <a:gridCol w="1723357">
                  <a:extLst>
                    <a:ext uri="{9D8B030D-6E8A-4147-A177-3AD203B41FA5}">
                      <a16:colId xmlns:a16="http://schemas.microsoft.com/office/drawing/2014/main" val="20000"/>
                    </a:ext>
                  </a:extLst>
                </a:gridCol>
                <a:gridCol w="6318919">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POP Group</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Compounds</a:t>
                      </a:r>
                      <a:r>
                        <a:rPr lang="en-US" baseline="0" dirty="0"/>
                        <a:t> measured</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en-US" dirty="0" err="1"/>
                        <a:t>Pyrethroids</a:t>
                      </a:r>
                      <a:endParaRPr lang="en-US" dirty="0"/>
                    </a:p>
                  </a:txBody>
                  <a:tcPr/>
                </a:tc>
                <a:tc>
                  <a:txBody>
                    <a:bodyPr/>
                    <a:lstStyle/>
                    <a:p>
                      <a:r>
                        <a:rPr lang="en-US" sz="1400" kern="1200" dirty="0" err="1">
                          <a:solidFill>
                            <a:schemeClr val="dk1"/>
                          </a:solidFill>
                          <a:effectLst/>
                          <a:latin typeface="+mn-lt"/>
                          <a:ea typeface="+mn-ea"/>
                          <a:cs typeface="+mn-cs"/>
                        </a:rPr>
                        <a:t>Allethrin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Bifenthrin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Cyfluthrin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Cyhalothrin</a:t>
                      </a:r>
                      <a:r>
                        <a:rPr lang="en-US" sz="1400" kern="1200" dirty="0">
                          <a:solidFill>
                            <a:schemeClr val="dk1"/>
                          </a:solidFill>
                          <a:effectLst/>
                          <a:latin typeface="+mn-lt"/>
                          <a:ea typeface="+mn-ea"/>
                          <a:cs typeface="+mn-cs"/>
                        </a:rPr>
                        <a:t> - total lambda, </a:t>
                      </a:r>
                      <a:r>
                        <a:rPr lang="en-US" sz="1400" kern="1200" dirty="0" err="1">
                          <a:solidFill>
                            <a:schemeClr val="dk1"/>
                          </a:solidFill>
                          <a:effectLst/>
                          <a:latin typeface="+mn-lt"/>
                          <a:ea typeface="+mn-ea"/>
                          <a:cs typeface="+mn-cs"/>
                        </a:rPr>
                        <a:t>Cypermethrin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Danitol</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Fenpropathrin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Deltamethrin</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Tralomethrin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Esfenvalerate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Fenvalerate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Fluvalinate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Permethrin-cis</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Permethrin</a:t>
                      </a:r>
                      <a:r>
                        <a:rPr lang="en-US" sz="1400" kern="1200" dirty="0">
                          <a:solidFill>
                            <a:schemeClr val="dk1"/>
                          </a:solidFill>
                          <a:effectLst/>
                          <a:latin typeface="+mn-lt"/>
                          <a:ea typeface="+mn-ea"/>
                          <a:cs typeface="+mn-cs"/>
                        </a:rPr>
                        <a:t>-trans, </a:t>
                      </a:r>
                      <a:r>
                        <a:rPr lang="en-US" sz="1400" kern="1200" dirty="0" err="1">
                          <a:solidFill>
                            <a:schemeClr val="dk1"/>
                          </a:solidFill>
                          <a:effectLst/>
                          <a:latin typeface="+mn-lt"/>
                          <a:ea typeface="+mn-ea"/>
                          <a:cs typeface="+mn-cs"/>
                        </a:rPr>
                        <a:t>Tetramethrin</a:t>
                      </a:r>
                      <a:r>
                        <a:rPr lang="en-US" sz="1400" dirty="0">
                          <a:effectLst/>
                        </a:rPr>
                        <a:t> </a:t>
                      </a:r>
                      <a:endParaRPr lang="en-US" sz="1400" dirty="0"/>
                    </a:p>
                  </a:txBody>
                  <a:tcPr/>
                </a:tc>
                <a:extLst>
                  <a:ext uri="{0D108BD9-81ED-4DB2-BD59-A6C34878D82A}">
                    <a16:rowId xmlns:a16="http://schemas.microsoft.com/office/drawing/2014/main" val="10001"/>
                  </a:ext>
                </a:extLst>
              </a:tr>
              <a:tr h="370840">
                <a:tc>
                  <a:txBody>
                    <a:bodyPr/>
                    <a:lstStyle/>
                    <a:p>
                      <a:r>
                        <a:rPr lang="en-US" dirty="0" err="1"/>
                        <a:t>Fipronils</a:t>
                      </a:r>
                      <a:endParaRPr lang="en-US" dirty="0"/>
                    </a:p>
                  </a:txBody>
                  <a:tcPr/>
                </a:tc>
                <a:tc>
                  <a:txBody>
                    <a:bodyPr/>
                    <a:lstStyle/>
                    <a:p>
                      <a:r>
                        <a:rPr lang="en-US" sz="1400" kern="1200" dirty="0" err="1">
                          <a:solidFill>
                            <a:schemeClr val="dk1"/>
                          </a:solidFill>
                          <a:effectLst/>
                          <a:latin typeface="+mn-lt"/>
                          <a:ea typeface="+mn-ea"/>
                          <a:cs typeface="+mn-cs"/>
                        </a:rPr>
                        <a:t>Fipronil</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Fipronil</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desulfinyl</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Fipronil</a:t>
                      </a:r>
                      <a:r>
                        <a:rPr lang="en-US" sz="1400" kern="1200" dirty="0">
                          <a:solidFill>
                            <a:schemeClr val="dk1"/>
                          </a:solidFill>
                          <a:effectLst/>
                          <a:latin typeface="+mn-lt"/>
                          <a:ea typeface="+mn-ea"/>
                          <a:cs typeface="+mn-cs"/>
                        </a:rPr>
                        <a:t> sulfide, </a:t>
                      </a:r>
                      <a:r>
                        <a:rPr lang="en-US" sz="1400" kern="1200" dirty="0" err="1">
                          <a:solidFill>
                            <a:schemeClr val="dk1"/>
                          </a:solidFill>
                          <a:effectLst/>
                          <a:latin typeface="+mn-lt"/>
                          <a:ea typeface="+mn-ea"/>
                          <a:cs typeface="+mn-cs"/>
                        </a:rPr>
                        <a:t>Fipronil</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sulfone</a:t>
                      </a:r>
                      <a:r>
                        <a:rPr lang="en-US" sz="1400" dirty="0">
                          <a:effectLst/>
                        </a:rPr>
                        <a:t> </a:t>
                      </a:r>
                      <a:endParaRPr lang="en-US" sz="1400" dirty="0"/>
                    </a:p>
                  </a:txBody>
                  <a:tcPr/>
                </a:tc>
                <a:extLst>
                  <a:ext uri="{0D108BD9-81ED-4DB2-BD59-A6C34878D82A}">
                    <a16:rowId xmlns:a16="http://schemas.microsoft.com/office/drawing/2014/main" val="10002"/>
                  </a:ext>
                </a:extLst>
              </a:tr>
              <a:tr h="370840">
                <a:tc>
                  <a:txBody>
                    <a:bodyPr/>
                    <a:lstStyle/>
                    <a:p>
                      <a:r>
                        <a:rPr lang="en-US" dirty="0"/>
                        <a:t>PCBs</a:t>
                      </a:r>
                    </a:p>
                  </a:txBody>
                  <a:tcPr/>
                </a:tc>
                <a:tc>
                  <a:txBody>
                    <a:bodyPr/>
                    <a:lstStyle/>
                    <a:p>
                      <a:r>
                        <a:rPr lang="en-US" sz="1400" kern="1200" dirty="0">
                          <a:solidFill>
                            <a:schemeClr val="dk1"/>
                          </a:solidFill>
                          <a:effectLst/>
                          <a:latin typeface="+mn-lt"/>
                          <a:ea typeface="+mn-ea"/>
                          <a:cs typeface="+mn-cs"/>
                        </a:rPr>
                        <a:t>congener numbers = all 209 congeners in water; congeners 5, 8, 18, 20, 21, 28, 31, 33, 43, 44, 49, 52, 56, 60, 61, 66, 69, 70, 73, 74, 76, 80, 86, 87, 89, 90, 93, 95, 97, 99, 101, 105, 106, 110, 111, 113, 115, 116, 117, 118, 127, 128, 132, 138, 139, 141, 147, 149, 151, 153, 156, 158, 160, 163, 164, 168, 170, 174, 177, 180, 181, 182, 183, 187, 190, 194, 195, 196, 201, 203 in tissues</a:t>
                      </a:r>
                      <a:r>
                        <a:rPr lang="en-US" sz="1400" dirty="0">
                          <a:effectLst/>
                        </a:rPr>
                        <a:t> </a:t>
                      </a:r>
                      <a:endParaRPr lang="en-US" sz="1400" dirty="0"/>
                    </a:p>
                  </a:txBody>
                  <a:tcPr/>
                </a:tc>
                <a:extLst>
                  <a:ext uri="{0D108BD9-81ED-4DB2-BD59-A6C34878D82A}">
                    <a16:rowId xmlns:a16="http://schemas.microsoft.com/office/drawing/2014/main" val="10003"/>
                  </a:ext>
                </a:extLst>
              </a:tr>
              <a:tr h="370840">
                <a:tc>
                  <a:txBody>
                    <a:bodyPr/>
                    <a:lstStyle/>
                    <a:p>
                      <a:r>
                        <a:rPr lang="en-US" dirty="0"/>
                        <a:t>PBDEs</a:t>
                      </a:r>
                    </a:p>
                  </a:txBody>
                  <a:tcPr/>
                </a:tc>
                <a:tc>
                  <a:txBody>
                    <a:bodyPr/>
                    <a:lstStyle/>
                    <a:p>
                      <a:r>
                        <a:rPr lang="en-US" sz="1400" kern="1200" dirty="0" err="1">
                          <a:solidFill>
                            <a:schemeClr val="dk1"/>
                          </a:solidFill>
                          <a:effectLst/>
                          <a:latin typeface="+mn-lt"/>
                          <a:ea typeface="+mn-ea"/>
                          <a:cs typeface="+mn-cs"/>
                        </a:rPr>
                        <a:t>Polybrominated</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diphenyl</a:t>
                      </a:r>
                      <a:r>
                        <a:rPr lang="en-US" sz="1400" kern="1200" dirty="0">
                          <a:solidFill>
                            <a:schemeClr val="dk1"/>
                          </a:solidFill>
                          <a:effectLst/>
                          <a:latin typeface="+mn-lt"/>
                          <a:ea typeface="+mn-ea"/>
                          <a:cs typeface="+mn-cs"/>
                        </a:rPr>
                        <a:t> ethers: congener numbers = 7, 8, 10, 11, 12, 13, 15, 17, 25, 28, 30, 32, 33, 35, 37, 47, 49, 51, 66, 71, 75, 77, 79, 85, 99, 100, 105, 116, 119, 120, 126, 128, 138, 140, 153, 154, 155, 166, 181, 183, 190, 203, 206, 207, 208, 209</a:t>
                      </a:r>
                      <a:r>
                        <a:rPr lang="en-US" sz="1400" dirty="0">
                          <a:effectLst/>
                        </a:rPr>
                        <a:t> </a:t>
                      </a:r>
                      <a:endParaRPr lang="en-US" sz="1400" dirty="0"/>
                    </a:p>
                  </a:txBody>
                  <a:tcPr/>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549275" y="347588"/>
            <a:ext cx="8042276" cy="762743"/>
          </a:xfrm>
        </p:spPr>
        <p:txBody>
          <a:bodyPr/>
          <a:lstStyle/>
          <a:p>
            <a:r>
              <a:rPr lang="en-US" sz="3200" dirty="0"/>
              <a:t>POPs emphasized by CCLEAN</a:t>
            </a:r>
          </a:p>
        </p:txBody>
      </p:sp>
    </p:spTree>
    <p:extLst>
      <p:ext uri="{BB962C8B-B14F-4D97-AF65-F5344CB8AC3E}">
        <p14:creationId xmlns:p14="http://schemas.microsoft.com/office/powerpoint/2010/main" val="119935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173"/>
            <a:ext cx="8042276" cy="829585"/>
          </a:xfrm>
        </p:spPr>
        <p:txBody>
          <a:bodyPr/>
          <a:lstStyle/>
          <a:p>
            <a:r>
              <a:rPr lang="en-US" sz="3200" dirty="0"/>
              <a:t>Matrices and Sampling Frequency</a:t>
            </a:r>
          </a:p>
        </p:txBody>
      </p:sp>
      <p:graphicFrame>
        <p:nvGraphicFramePr>
          <p:cNvPr id="7" name="Table 6"/>
          <p:cNvGraphicFramePr>
            <a:graphicFrameLocks noGrp="1"/>
          </p:cNvGraphicFramePr>
          <p:nvPr>
            <p:extLst>
              <p:ext uri="{D42A27DB-BD31-4B8C-83A1-F6EECF244321}">
                <p14:modId xmlns:p14="http://schemas.microsoft.com/office/powerpoint/2010/main" val="1505464511"/>
              </p:ext>
            </p:extLst>
          </p:nvPr>
        </p:nvGraphicFramePr>
        <p:xfrm>
          <a:off x="380999" y="927260"/>
          <a:ext cx="8497456" cy="5857239"/>
        </p:xfrm>
        <a:graphic>
          <a:graphicData uri="http://schemas.openxmlformats.org/drawingml/2006/table">
            <a:tbl>
              <a:tblPr firstRow="1" bandRow="1">
                <a:tableStyleId>{5C22544A-7EE6-4342-B048-85BDC9FD1C3A}</a:tableStyleId>
              </a:tblPr>
              <a:tblGrid>
                <a:gridCol w="3405910">
                  <a:extLst>
                    <a:ext uri="{9D8B030D-6E8A-4147-A177-3AD203B41FA5}">
                      <a16:colId xmlns:a16="http://schemas.microsoft.com/office/drawing/2014/main" val="20000"/>
                    </a:ext>
                  </a:extLst>
                </a:gridCol>
                <a:gridCol w="1769544">
                  <a:extLst>
                    <a:ext uri="{9D8B030D-6E8A-4147-A177-3AD203B41FA5}">
                      <a16:colId xmlns:a16="http://schemas.microsoft.com/office/drawing/2014/main" val="20001"/>
                    </a:ext>
                  </a:extLst>
                </a:gridCol>
                <a:gridCol w="3322002">
                  <a:extLst>
                    <a:ext uri="{9D8B030D-6E8A-4147-A177-3AD203B41FA5}">
                      <a16:colId xmlns:a16="http://schemas.microsoft.com/office/drawing/2014/main" val="20002"/>
                    </a:ext>
                  </a:extLst>
                </a:gridCol>
              </a:tblGrid>
              <a:tr h="370840">
                <a:tc>
                  <a:txBody>
                    <a:bodyPr/>
                    <a:lstStyle/>
                    <a:p>
                      <a:r>
                        <a:rPr lang="en-US" dirty="0"/>
                        <a:t>Matrix</a:t>
                      </a:r>
                    </a:p>
                  </a:txBody>
                  <a:tcPr/>
                </a:tc>
                <a:tc>
                  <a:txBody>
                    <a:bodyPr/>
                    <a:lstStyle/>
                    <a:p>
                      <a:r>
                        <a:rPr lang="en-US" dirty="0"/>
                        <a:t>Parameters</a:t>
                      </a:r>
                    </a:p>
                  </a:txBody>
                  <a:tcPr/>
                </a:tc>
                <a:tc>
                  <a:txBody>
                    <a:bodyPr/>
                    <a:lstStyle/>
                    <a:p>
                      <a:r>
                        <a:rPr lang="en-US" dirty="0"/>
                        <a:t>Frequency</a:t>
                      </a:r>
                    </a:p>
                  </a:txBody>
                  <a:tcPr/>
                </a:tc>
                <a:extLst>
                  <a:ext uri="{0D108BD9-81ED-4DB2-BD59-A6C34878D82A}">
                    <a16:rowId xmlns:a16="http://schemas.microsoft.com/office/drawing/2014/main" val="10000"/>
                  </a:ext>
                </a:extLst>
              </a:tr>
              <a:tr h="370840">
                <a:tc>
                  <a:txBody>
                    <a:bodyPr/>
                    <a:lstStyle/>
                    <a:p>
                      <a:r>
                        <a:rPr lang="en-US" b="1" dirty="0"/>
                        <a:t>Rivers</a:t>
                      </a:r>
                      <a:r>
                        <a:rPr lang="en-US" dirty="0"/>
                        <a:t> </a:t>
                      </a:r>
                    </a:p>
                    <a:p>
                      <a:r>
                        <a:rPr lang="en-US" dirty="0"/>
                        <a:t>(San Lorenzo, Salinas,</a:t>
                      </a:r>
                      <a:r>
                        <a:rPr lang="en-US" baseline="0" dirty="0"/>
                        <a:t> </a:t>
                      </a:r>
                      <a:r>
                        <a:rPr lang="en-US" baseline="0" dirty="0" err="1"/>
                        <a:t>Pajaro</a:t>
                      </a:r>
                      <a:r>
                        <a:rPr lang="en-US" baseline="0" dirty="0"/>
                        <a:t>, Carmel)</a:t>
                      </a:r>
                      <a:endParaRPr lang="en-US" dirty="0"/>
                    </a:p>
                  </a:txBody>
                  <a:tcPr/>
                </a:tc>
                <a:tc>
                  <a:txBody>
                    <a:bodyPr/>
                    <a:lstStyle/>
                    <a:p>
                      <a:r>
                        <a:rPr lang="en-US" dirty="0"/>
                        <a:t>POPs,</a:t>
                      </a:r>
                      <a:r>
                        <a:rPr lang="en-US" baseline="0" dirty="0"/>
                        <a:t> nutrients</a:t>
                      </a:r>
                      <a:endParaRPr lang="en-US" dirty="0"/>
                    </a:p>
                  </a:txBody>
                  <a:tcPr/>
                </a:tc>
                <a:tc>
                  <a:txBody>
                    <a:bodyPr/>
                    <a:lstStyle/>
                    <a:p>
                      <a:r>
                        <a:rPr lang="en-US" dirty="0"/>
                        <a:t>Twice annually (wet</a:t>
                      </a:r>
                      <a:r>
                        <a:rPr lang="en-US" baseline="0" dirty="0"/>
                        <a:t> and dry season)</a:t>
                      </a:r>
                      <a:endParaRPr lang="en-US" dirty="0"/>
                    </a:p>
                  </a:txBody>
                  <a:tcPr/>
                </a:tc>
                <a:extLst>
                  <a:ext uri="{0D108BD9-81ED-4DB2-BD59-A6C34878D82A}">
                    <a16:rowId xmlns:a16="http://schemas.microsoft.com/office/drawing/2014/main" val="10001"/>
                  </a:ext>
                </a:extLst>
              </a:tr>
              <a:tr h="370840">
                <a:tc>
                  <a:txBody>
                    <a:bodyPr/>
                    <a:lstStyle/>
                    <a:p>
                      <a:r>
                        <a:rPr lang="en-US" b="1" dirty="0"/>
                        <a:t>Wastewater</a:t>
                      </a:r>
                      <a:r>
                        <a:rPr lang="en-US" b="1" baseline="0" dirty="0"/>
                        <a:t> Effluent </a:t>
                      </a:r>
                    </a:p>
                    <a:p>
                      <a:r>
                        <a:rPr lang="en-US" baseline="0" dirty="0"/>
                        <a:t>(Santa Cruz, Watsonville, Monterey, Carmel)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POPs,</a:t>
                      </a:r>
                      <a:r>
                        <a:rPr lang="en-US" baseline="0" dirty="0"/>
                        <a:t> nutrients</a:t>
                      </a:r>
                      <a:endParaRPr lang="en-US" dirty="0"/>
                    </a:p>
                    <a:p>
                      <a:endParaRPr lang="en-US" dirty="0"/>
                    </a:p>
                  </a:txBody>
                  <a:tcPr/>
                </a:tc>
                <a:tc>
                  <a:txBody>
                    <a:bodyPr/>
                    <a:lstStyle/>
                    <a:p>
                      <a:r>
                        <a:rPr lang="en-US" dirty="0"/>
                        <a:t>Twice</a:t>
                      </a:r>
                      <a:r>
                        <a:rPr lang="en-US" baseline="0" dirty="0"/>
                        <a:t> annually for POPs and weekly for nutrients</a:t>
                      </a:r>
                      <a:endParaRPr lang="en-US" dirty="0"/>
                    </a:p>
                  </a:txBody>
                  <a:tcPr/>
                </a:tc>
                <a:extLst>
                  <a:ext uri="{0D108BD9-81ED-4DB2-BD59-A6C34878D82A}">
                    <a16:rowId xmlns:a16="http://schemas.microsoft.com/office/drawing/2014/main" val="10002"/>
                  </a:ext>
                </a:extLst>
              </a:tr>
              <a:tr h="370840">
                <a:tc>
                  <a:txBody>
                    <a:bodyPr/>
                    <a:lstStyle/>
                    <a:p>
                      <a:r>
                        <a:rPr lang="en-US" b="1" dirty="0"/>
                        <a:t>Monterey Bay receiving</a:t>
                      </a:r>
                      <a:r>
                        <a:rPr lang="en-US" b="1" baseline="0" dirty="0"/>
                        <a:t> waters </a:t>
                      </a:r>
                    </a:p>
                    <a:p>
                      <a:r>
                        <a:rPr lang="en-US" baseline="0" dirty="0"/>
                        <a:t>(Santa Cruz, Watsonville, Monterey)</a:t>
                      </a:r>
                      <a:endParaRPr lang="en-US" dirty="0"/>
                    </a:p>
                  </a:txBody>
                  <a:tcPr/>
                </a:tc>
                <a:tc>
                  <a:txBody>
                    <a:bodyPr/>
                    <a:lstStyle/>
                    <a:p>
                      <a:r>
                        <a:rPr lang="en-US" dirty="0"/>
                        <a:t>FIBs</a:t>
                      </a:r>
                    </a:p>
                  </a:txBody>
                  <a:tcPr/>
                </a:tc>
                <a:tc>
                  <a:txBody>
                    <a:bodyPr/>
                    <a:lstStyle/>
                    <a:p>
                      <a:r>
                        <a:rPr lang="en-US" dirty="0"/>
                        <a:t>Monthly</a:t>
                      </a:r>
                      <a:r>
                        <a:rPr lang="en-US" baseline="0" dirty="0"/>
                        <a:t> or weekly</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Monterey Bay open</a:t>
                      </a:r>
                      <a:r>
                        <a:rPr lang="en-US" b="1" baseline="0" dirty="0"/>
                        <a:t> waters </a:t>
                      </a:r>
                    </a:p>
                    <a:p>
                      <a:r>
                        <a:rPr lang="en-US" dirty="0"/>
                        <a:t>(north and south)</a:t>
                      </a:r>
                    </a:p>
                  </a:txBody>
                  <a:tcPr/>
                </a:tc>
                <a:tc>
                  <a:txBody>
                    <a:bodyPr/>
                    <a:lstStyle/>
                    <a:p>
                      <a:r>
                        <a:rPr lang="en-US" dirty="0"/>
                        <a:t>POPs, nutrients, FIBs, TSS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Twice</a:t>
                      </a:r>
                      <a:r>
                        <a:rPr lang="en-US" baseline="0" dirty="0"/>
                        <a:t> annually</a:t>
                      </a:r>
                      <a:endParaRPr lang="en-US" dirty="0"/>
                    </a:p>
                    <a:p>
                      <a:endParaRPr lang="en-US" dirty="0"/>
                    </a:p>
                  </a:txBody>
                  <a:tcPr/>
                </a:tc>
                <a:extLst>
                  <a:ext uri="{0D108BD9-81ED-4DB2-BD59-A6C34878D82A}">
                    <a16:rowId xmlns:a16="http://schemas.microsoft.com/office/drawing/2014/main" val="10004"/>
                  </a:ext>
                </a:extLst>
              </a:tr>
              <a:tr h="370840">
                <a:tc>
                  <a:txBody>
                    <a:bodyPr/>
                    <a:lstStyle/>
                    <a:p>
                      <a:r>
                        <a:rPr lang="en-US" b="1" dirty="0"/>
                        <a:t>Sediments and benthic</a:t>
                      </a:r>
                      <a:r>
                        <a:rPr lang="en-US" b="1" baseline="0" dirty="0"/>
                        <a:t> fauna</a:t>
                      </a:r>
                      <a:endParaRPr lang="en-US" b="1" dirty="0"/>
                    </a:p>
                    <a:p>
                      <a:r>
                        <a:rPr lang="en-US" dirty="0"/>
                        <a:t>(6 sites</a:t>
                      </a:r>
                      <a:r>
                        <a:rPr lang="en-US" baseline="0" dirty="0"/>
                        <a:t> along 80 m contour)</a:t>
                      </a:r>
                      <a:endParaRPr lang="en-US" dirty="0"/>
                    </a:p>
                  </a:txBody>
                  <a:tcPr/>
                </a:tc>
                <a:tc>
                  <a:txBody>
                    <a:bodyPr/>
                    <a:lstStyle/>
                    <a:p>
                      <a:r>
                        <a:rPr lang="en-US" dirty="0"/>
                        <a:t>POPs, grain size, TOC</a:t>
                      </a:r>
                    </a:p>
                  </a:txBody>
                  <a:tcPr/>
                </a:tc>
                <a:tc>
                  <a:txBody>
                    <a:bodyPr/>
                    <a:lstStyle/>
                    <a:p>
                      <a:r>
                        <a:rPr lang="en-US" dirty="0"/>
                        <a:t>Annually</a:t>
                      </a:r>
                      <a:r>
                        <a:rPr lang="en-US" baseline="0" dirty="0"/>
                        <a:t> in the dry season (sediments) and every 5 years (fauna)</a:t>
                      </a:r>
                      <a:endParaRPr lang="en-US" dirty="0"/>
                    </a:p>
                  </a:txBody>
                  <a:tcPr/>
                </a:tc>
                <a:extLst>
                  <a:ext uri="{0D108BD9-81ED-4DB2-BD59-A6C34878D82A}">
                    <a16:rowId xmlns:a16="http://schemas.microsoft.com/office/drawing/2014/main" val="10005"/>
                  </a:ext>
                </a:extLst>
              </a:tr>
              <a:tr h="370840">
                <a:tc>
                  <a:txBody>
                    <a:bodyPr/>
                    <a:lstStyle/>
                    <a:p>
                      <a:r>
                        <a:rPr lang="en-US" b="1" dirty="0"/>
                        <a:t>Mussels</a:t>
                      </a:r>
                    </a:p>
                    <a:p>
                      <a:r>
                        <a:rPr lang="en-US" dirty="0"/>
                        <a:t>(5 rocky intertidal sites)</a:t>
                      </a:r>
                    </a:p>
                  </a:txBody>
                  <a:tcPr/>
                </a:tc>
                <a:tc>
                  <a:txBody>
                    <a:bodyPr/>
                    <a:lstStyle/>
                    <a:p>
                      <a:r>
                        <a:rPr lang="en-US" dirty="0"/>
                        <a:t>POPs, lipid content</a:t>
                      </a:r>
                    </a:p>
                  </a:txBody>
                  <a:tcPr/>
                </a:tc>
                <a:tc>
                  <a:txBody>
                    <a:bodyPr/>
                    <a:lstStyle/>
                    <a:p>
                      <a:r>
                        <a:rPr lang="en-US" dirty="0"/>
                        <a:t>Annually in the wet season</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38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37368" y="0"/>
            <a:ext cx="6202948" cy="6861349"/>
          </a:xfrm>
          <a:prstGeom prst="rect">
            <a:avLst/>
          </a:prstGeom>
        </p:spPr>
      </p:pic>
      <p:sp>
        <p:nvSpPr>
          <p:cNvPr id="2" name="Title 1"/>
          <p:cNvSpPr>
            <a:spLocks noGrp="1"/>
          </p:cNvSpPr>
          <p:nvPr>
            <p:ph type="title"/>
          </p:nvPr>
        </p:nvSpPr>
        <p:spPr>
          <a:xfrm>
            <a:off x="696323" y="-173747"/>
            <a:ext cx="8042276" cy="776111"/>
          </a:xfrm>
        </p:spPr>
        <p:txBody>
          <a:bodyPr/>
          <a:lstStyle/>
          <a:p>
            <a:r>
              <a:rPr lang="en-US" sz="3200" dirty="0"/>
              <a:t>Sampling Locations</a:t>
            </a:r>
          </a:p>
        </p:txBody>
      </p:sp>
    </p:spTree>
    <p:extLst>
      <p:ext uri="{BB962C8B-B14F-4D97-AF65-F5344CB8AC3E}">
        <p14:creationId xmlns:p14="http://schemas.microsoft.com/office/powerpoint/2010/main" val="337740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34110" y="382867"/>
            <a:ext cx="7044109" cy="6434660"/>
            <a:chOff x="1334110" y="85375"/>
            <a:chExt cx="7044109" cy="6434660"/>
          </a:xfrm>
        </p:grpSpPr>
        <p:pic>
          <p:nvPicPr>
            <p:cNvPr id="4" name="Picture 3"/>
            <p:cNvPicPr/>
            <p:nvPr/>
          </p:nvPicPr>
          <p:blipFill rotWithShape="1">
            <a:blip r:embed="rId2">
              <a:extLst>
                <a:ext uri="{28A0092B-C50C-407E-A947-70E740481C1C}">
                  <a14:useLocalDpi xmlns:a14="http://schemas.microsoft.com/office/drawing/2010/main" val="0"/>
                </a:ext>
              </a:extLst>
            </a:blip>
            <a:srcRect l="5755" t="3852" b="41358"/>
            <a:stretch/>
          </p:blipFill>
          <p:spPr bwMode="auto">
            <a:xfrm>
              <a:off x="1334110" y="85375"/>
              <a:ext cx="7044109" cy="6200349"/>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4034352" y="6243036"/>
              <a:ext cx="941283" cy="276999"/>
            </a:xfrm>
            <a:prstGeom prst="rect">
              <a:avLst/>
            </a:prstGeom>
            <a:noFill/>
          </p:spPr>
          <p:txBody>
            <a:bodyPr wrap="none" rtlCol="0">
              <a:spAutoFit/>
            </a:bodyPr>
            <a:lstStyle/>
            <a:p>
              <a:r>
                <a:rPr lang="en-US" sz="1200" dirty="0">
                  <a:latin typeface="Arial"/>
                  <a:cs typeface="Arial"/>
                </a:rPr>
                <a:t>Water Year</a:t>
              </a:r>
            </a:p>
          </p:txBody>
        </p:sp>
      </p:grpSp>
      <p:sp>
        <p:nvSpPr>
          <p:cNvPr id="7" name="TextBox 6"/>
          <p:cNvSpPr txBox="1"/>
          <p:nvPr/>
        </p:nvSpPr>
        <p:spPr>
          <a:xfrm>
            <a:off x="1933484" y="83781"/>
            <a:ext cx="5219811" cy="369332"/>
          </a:xfrm>
          <a:prstGeom prst="rect">
            <a:avLst/>
          </a:prstGeom>
          <a:noFill/>
        </p:spPr>
        <p:txBody>
          <a:bodyPr wrap="none" rtlCol="0">
            <a:spAutoFit/>
          </a:bodyPr>
          <a:lstStyle/>
          <a:p>
            <a:r>
              <a:rPr lang="en-US" dirty="0">
                <a:solidFill>
                  <a:schemeClr val="accent1"/>
                </a:solidFill>
              </a:rPr>
              <a:t>Monterey Bay POP concentrations 2001-2016</a:t>
            </a:r>
          </a:p>
        </p:txBody>
      </p:sp>
    </p:spTree>
    <p:extLst>
      <p:ext uri="{BB962C8B-B14F-4D97-AF65-F5344CB8AC3E}">
        <p14:creationId xmlns:p14="http://schemas.microsoft.com/office/powerpoint/2010/main" val="339281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Products</a:t>
            </a:r>
          </a:p>
        </p:txBody>
      </p:sp>
      <p:sp>
        <p:nvSpPr>
          <p:cNvPr id="3" name="Content Placeholder 2"/>
          <p:cNvSpPr>
            <a:spLocks noGrp="1"/>
          </p:cNvSpPr>
          <p:nvPr>
            <p:ph idx="1"/>
          </p:nvPr>
        </p:nvSpPr>
        <p:spPr>
          <a:xfrm>
            <a:off x="583910" y="1600201"/>
            <a:ext cx="8042276" cy="4343400"/>
          </a:xfrm>
        </p:spPr>
        <p:txBody>
          <a:bodyPr/>
          <a:lstStyle/>
          <a:p>
            <a:r>
              <a:rPr lang="en-US" dirty="0"/>
              <a:t>POP/nutrient load data</a:t>
            </a:r>
          </a:p>
          <a:p>
            <a:r>
              <a:rPr lang="en-US" dirty="0"/>
              <a:t>Comparison of sources</a:t>
            </a:r>
          </a:p>
          <a:p>
            <a:r>
              <a:rPr lang="en-US" dirty="0"/>
              <a:t>Concentrations of POPs in Monterey Bay</a:t>
            </a:r>
          </a:p>
          <a:p>
            <a:r>
              <a:rPr lang="en-US" dirty="0"/>
              <a:t>Special studies (physical oceanography, satellite Chlorophyll and nutrient loading)</a:t>
            </a:r>
          </a:p>
          <a:p>
            <a:r>
              <a:rPr lang="en-US" dirty="0"/>
              <a:t>Annual Reports – CCLEAN website</a:t>
            </a:r>
          </a:p>
          <a:p>
            <a:r>
              <a:rPr lang="en-US" dirty="0"/>
              <a:t>Downloadable data – CEDEN website</a:t>
            </a:r>
          </a:p>
        </p:txBody>
      </p:sp>
    </p:spTree>
    <p:extLst>
      <p:ext uri="{BB962C8B-B14F-4D97-AF65-F5344CB8AC3E}">
        <p14:creationId xmlns:p14="http://schemas.microsoft.com/office/powerpoint/2010/main" val="374779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8 at 10.0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570"/>
            <a:ext cx="9144000" cy="5166182"/>
          </a:xfrm>
          <a:prstGeom prst="rect">
            <a:avLst/>
          </a:prstGeom>
        </p:spPr>
      </p:pic>
      <p:sp>
        <p:nvSpPr>
          <p:cNvPr id="5" name="TextBox 4"/>
          <p:cNvSpPr txBox="1"/>
          <p:nvPr/>
        </p:nvSpPr>
        <p:spPr>
          <a:xfrm>
            <a:off x="2782455" y="254001"/>
            <a:ext cx="3175000" cy="369332"/>
          </a:xfrm>
          <a:prstGeom prst="rect">
            <a:avLst/>
          </a:prstGeom>
          <a:noFill/>
        </p:spPr>
        <p:txBody>
          <a:bodyPr wrap="square" rtlCol="0">
            <a:spAutoFit/>
          </a:bodyPr>
          <a:lstStyle/>
          <a:p>
            <a:r>
              <a:rPr lang="en-US" dirty="0"/>
              <a:t>http://</a:t>
            </a:r>
            <a:r>
              <a:rPr lang="en-US" dirty="0" err="1"/>
              <a:t>www.cclean.org</a:t>
            </a:r>
            <a:r>
              <a:rPr lang="en-US" dirty="0"/>
              <a:t>/</a:t>
            </a:r>
          </a:p>
        </p:txBody>
      </p:sp>
    </p:spTree>
    <p:extLst>
      <p:ext uri="{BB962C8B-B14F-4D97-AF65-F5344CB8AC3E}">
        <p14:creationId xmlns:p14="http://schemas.microsoft.com/office/powerpoint/2010/main" val="31319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11-08 at 10.01.3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037" b="8167"/>
          <a:stretch/>
        </p:blipFill>
        <p:spPr>
          <a:xfrm>
            <a:off x="468457" y="392545"/>
            <a:ext cx="8042276" cy="4142510"/>
          </a:xfrm>
        </p:spPr>
      </p:pic>
    </p:spTree>
    <p:extLst>
      <p:ext uri="{BB962C8B-B14F-4D97-AF65-F5344CB8AC3E}">
        <p14:creationId xmlns:p14="http://schemas.microsoft.com/office/powerpoint/2010/main" val="242091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9275" y="2159019"/>
            <a:ext cx="8042276" cy="878805"/>
          </a:xfrm>
        </p:spPr>
        <p:txBody>
          <a:bodyPr/>
          <a:lstStyle/>
          <a:p>
            <a:r>
              <a:rPr lang="en-US" dirty="0"/>
              <a:t>Potential Links to </a:t>
            </a:r>
            <a:r>
              <a:rPr lang="en-US" dirty="0" err="1"/>
              <a:t>CeNCOOS</a:t>
            </a:r>
            <a:endParaRPr lang="en-US" dirty="0"/>
          </a:p>
        </p:txBody>
      </p:sp>
    </p:spTree>
    <p:extLst>
      <p:ext uri="{BB962C8B-B14F-4D97-AF65-F5344CB8AC3E}">
        <p14:creationId xmlns:p14="http://schemas.microsoft.com/office/powerpoint/2010/main" val="83856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75" y="2015651"/>
            <a:ext cx="2738589" cy="4343400"/>
          </a:xfrm>
        </p:spPr>
        <p:txBody>
          <a:bodyPr/>
          <a:lstStyle/>
          <a:p>
            <a:pPr marL="0" indent="0">
              <a:buNone/>
            </a:pPr>
            <a:r>
              <a:rPr lang="en-US" dirty="0"/>
              <a:t>Association between nutrient loads from wastewater treatment plants and ocean chlorophyll concentrations</a:t>
            </a:r>
          </a:p>
        </p:txBody>
      </p:sp>
      <p:pic>
        <p:nvPicPr>
          <p:cNvPr id="4" name="Picture 3" descr="Screen Shot 2018-11-08 at 11.08.40 AM.png"/>
          <p:cNvPicPr>
            <a:picLocks noChangeAspect="1"/>
          </p:cNvPicPr>
          <p:nvPr/>
        </p:nvPicPr>
        <p:blipFill rotWithShape="1">
          <a:blip r:embed="rId2">
            <a:extLst>
              <a:ext uri="{28A0092B-C50C-407E-A947-70E740481C1C}">
                <a14:useLocalDpi xmlns:a14="http://schemas.microsoft.com/office/drawing/2010/main" val="0"/>
              </a:ext>
            </a:extLst>
          </a:blip>
          <a:srcRect l="4588" r="6057"/>
          <a:stretch/>
        </p:blipFill>
        <p:spPr>
          <a:xfrm>
            <a:off x="2860534" y="1142332"/>
            <a:ext cx="6299684" cy="5220091"/>
          </a:xfrm>
          <a:prstGeom prst="rect">
            <a:avLst/>
          </a:prstGeom>
        </p:spPr>
      </p:pic>
      <p:sp>
        <p:nvSpPr>
          <p:cNvPr id="5" name="Title 4"/>
          <p:cNvSpPr>
            <a:spLocks noGrp="1"/>
          </p:cNvSpPr>
          <p:nvPr>
            <p:ph type="title"/>
          </p:nvPr>
        </p:nvSpPr>
        <p:spPr>
          <a:xfrm>
            <a:off x="549275" y="39737"/>
            <a:ext cx="8042276" cy="890350"/>
          </a:xfrm>
        </p:spPr>
        <p:txBody>
          <a:bodyPr/>
          <a:lstStyle/>
          <a:p>
            <a:r>
              <a:rPr lang="en-US" dirty="0"/>
              <a:t>1. Chlorophyll data</a:t>
            </a:r>
          </a:p>
        </p:txBody>
      </p:sp>
    </p:spTree>
    <p:extLst>
      <p:ext uri="{BB962C8B-B14F-4D97-AF65-F5344CB8AC3E}">
        <p14:creationId xmlns:p14="http://schemas.microsoft.com/office/powerpoint/2010/main" val="202681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580957" y="3085164"/>
            <a:ext cx="3982085" cy="2987040"/>
          </a:xfrm>
          <a:prstGeom prst="rect">
            <a:avLst/>
          </a:prstGeom>
        </p:spPr>
      </p:pic>
      <p:sp>
        <p:nvSpPr>
          <p:cNvPr id="2" name="Subtitle 2"/>
          <p:cNvSpPr txBox="1">
            <a:spLocks/>
          </p:cNvSpPr>
          <p:nvPr/>
        </p:nvSpPr>
        <p:spPr>
          <a:xfrm>
            <a:off x="1336842" y="478102"/>
            <a:ext cx="6499225" cy="559410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None/>
            </a:pPr>
            <a:r>
              <a:rPr lang="en-US" sz="3200" dirty="0">
                <a:solidFill>
                  <a:srgbClr val="2C7C9F"/>
                </a:solidFill>
              </a:rPr>
              <a:t>Mission</a:t>
            </a:r>
          </a:p>
          <a:p>
            <a:pPr marL="0" indent="0" algn="ctr">
              <a:buFont typeface="Wingdings 2" pitchFamily="18" charset="2"/>
              <a:buNone/>
            </a:pPr>
            <a:r>
              <a:rPr lang="en-US" dirty="0"/>
              <a:t>To Trace Sources, Loads and Effects of Contaminants in Ocean Waters along the Central California Coast</a:t>
            </a:r>
          </a:p>
          <a:p>
            <a:pPr marL="0" indent="0" algn="ctr">
              <a:buFont typeface="Wingdings 2" pitchFamily="18" charset="2"/>
              <a:buNone/>
            </a:pPr>
            <a:endParaRPr lang="en-US" dirty="0"/>
          </a:p>
          <a:p>
            <a:pPr marL="0" indent="0" algn="ctr">
              <a:buFont typeface="Wingdings 2" pitchFamily="18" charset="2"/>
              <a:buNone/>
            </a:pPr>
            <a:endParaRPr lang="en-US" sz="1900" dirty="0"/>
          </a:p>
          <a:p>
            <a:pPr marL="0" indent="0" algn="ctr">
              <a:buFont typeface="Wingdings 2" pitchFamily="18" charset="2"/>
              <a:buNone/>
            </a:pPr>
            <a:r>
              <a:rPr lang="en-US" sz="1900" dirty="0"/>
              <a:t>Established 2001</a:t>
            </a:r>
          </a:p>
        </p:txBody>
      </p:sp>
    </p:spTree>
    <p:extLst>
      <p:ext uri="{BB962C8B-B14F-4D97-AF65-F5344CB8AC3E}">
        <p14:creationId xmlns:p14="http://schemas.microsoft.com/office/powerpoint/2010/main" val="426648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3993" y="1761643"/>
            <a:ext cx="3131915" cy="434340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dirty="0"/>
              <a:t>Chlorophyll concentration time series data centered on wastewater discharge locations in Monterey Bay</a:t>
            </a:r>
          </a:p>
        </p:txBody>
      </p:sp>
      <p:pic>
        <p:nvPicPr>
          <p:cNvPr id="5" name="Picture 4" descr="Screen Shot 2018-11-08 at 11.13.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909" y="-2740"/>
            <a:ext cx="5158509" cy="6695640"/>
          </a:xfrm>
          <a:prstGeom prst="rect">
            <a:avLst/>
          </a:prstGeom>
        </p:spPr>
      </p:pic>
      <p:sp>
        <p:nvSpPr>
          <p:cNvPr id="6" name="TextBox 5"/>
          <p:cNvSpPr txBox="1"/>
          <p:nvPr/>
        </p:nvSpPr>
        <p:spPr>
          <a:xfrm>
            <a:off x="4087090" y="323334"/>
            <a:ext cx="1394620" cy="369332"/>
          </a:xfrm>
          <a:prstGeom prst="rect">
            <a:avLst/>
          </a:prstGeom>
          <a:noFill/>
        </p:spPr>
        <p:txBody>
          <a:bodyPr wrap="none" rtlCol="0">
            <a:spAutoFit/>
          </a:bodyPr>
          <a:lstStyle/>
          <a:p>
            <a:r>
              <a:rPr lang="en-US" b="1" dirty="0">
                <a:solidFill>
                  <a:srgbClr val="2C7C9F"/>
                </a:solidFill>
              </a:rPr>
              <a:t>Santa Cruz</a:t>
            </a:r>
          </a:p>
        </p:txBody>
      </p:sp>
      <p:sp>
        <p:nvSpPr>
          <p:cNvPr id="7" name="TextBox 6"/>
          <p:cNvSpPr txBox="1"/>
          <p:nvPr/>
        </p:nvSpPr>
        <p:spPr>
          <a:xfrm>
            <a:off x="4096255" y="1826551"/>
            <a:ext cx="1460781" cy="369332"/>
          </a:xfrm>
          <a:prstGeom prst="rect">
            <a:avLst/>
          </a:prstGeom>
          <a:noFill/>
        </p:spPr>
        <p:txBody>
          <a:bodyPr wrap="none" rtlCol="0">
            <a:spAutoFit/>
          </a:bodyPr>
          <a:lstStyle/>
          <a:p>
            <a:r>
              <a:rPr lang="en-US" b="1" dirty="0">
                <a:solidFill>
                  <a:srgbClr val="2C7C9F"/>
                </a:solidFill>
              </a:rPr>
              <a:t>Watsonville</a:t>
            </a:r>
          </a:p>
        </p:txBody>
      </p:sp>
      <p:sp>
        <p:nvSpPr>
          <p:cNvPr id="8" name="TextBox 7"/>
          <p:cNvSpPr txBox="1"/>
          <p:nvPr/>
        </p:nvSpPr>
        <p:spPr>
          <a:xfrm>
            <a:off x="4087090" y="3362097"/>
            <a:ext cx="1217551" cy="369332"/>
          </a:xfrm>
          <a:prstGeom prst="rect">
            <a:avLst/>
          </a:prstGeom>
          <a:noFill/>
        </p:spPr>
        <p:txBody>
          <a:bodyPr wrap="none" rtlCol="0">
            <a:spAutoFit/>
          </a:bodyPr>
          <a:lstStyle/>
          <a:p>
            <a:r>
              <a:rPr lang="en-US" b="1" dirty="0">
                <a:solidFill>
                  <a:srgbClr val="2C7C9F"/>
                </a:solidFill>
              </a:rPr>
              <a:t>Monterey</a:t>
            </a:r>
          </a:p>
        </p:txBody>
      </p:sp>
      <p:sp>
        <p:nvSpPr>
          <p:cNvPr id="9" name="TextBox 8"/>
          <p:cNvSpPr txBox="1"/>
          <p:nvPr/>
        </p:nvSpPr>
        <p:spPr>
          <a:xfrm>
            <a:off x="4087090" y="4863006"/>
            <a:ext cx="995059" cy="369332"/>
          </a:xfrm>
          <a:prstGeom prst="rect">
            <a:avLst/>
          </a:prstGeom>
          <a:noFill/>
        </p:spPr>
        <p:txBody>
          <a:bodyPr wrap="none" rtlCol="0">
            <a:spAutoFit/>
          </a:bodyPr>
          <a:lstStyle/>
          <a:p>
            <a:r>
              <a:rPr lang="en-US" b="1" dirty="0">
                <a:solidFill>
                  <a:srgbClr val="2C7C9F"/>
                </a:solidFill>
              </a:rPr>
              <a:t>Carmel</a:t>
            </a:r>
          </a:p>
        </p:txBody>
      </p:sp>
    </p:spTree>
    <p:extLst>
      <p:ext uri="{BB962C8B-B14F-4D97-AF65-F5344CB8AC3E}">
        <p14:creationId xmlns:p14="http://schemas.microsoft.com/office/powerpoint/2010/main" val="170181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1636"/>
            <a:ext cx="8042276" cy="774896"/>
          </a:xfrm>
        </p:spPr>
        <p:txBody>
          <a:bodyPr/>
          <a:lstStyle/>
          <a:p>
            <a:r>
              <a:rPr lang="en-US" dirty="0"/>
              <a:t>2. Climate-related data</a:t>
            </a:r>
          </a:p>
        </p:txBody>
      </p:sp>
      <p:pic>
        <p:nvPicPr>
          <p:cNvPr id="4" name="Picture 3" descr="Infaunal_Group_Abundanc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336"/>
            <a:ext cx="9144000" cy="4280734"/>
          </a:xfrm>
          <a:prstGeom prst="rect">
            <a:avLst/>
          </a:prstGeom>
        </p:spPr>
      </p:pic>
      <p:sp>
        <p:nvSpPr>
          <p:cNvPr id="5" name="Rectangle 4"/>
          <p:cNvSpPr/>
          <p:nvPr/>
        </p:nvSpPr>
        <p:spPr>
          <a:xfrm>
            <a:off x="357908" y="5322616"/>
            <a:ext cx="8116456" cy="1200328"/>
          </a:xfrm>
          <a:prstGeom prst="rect">
            <a:avLst/>
          </a:prstGeom>
        </p:spPr>
        <p:txBody>
          <a:bodyPr wrap="square">
            <a:spAutoFit/>
          </a:bodyPr>
          <a:lstStyle/>
          <a:p>
            <a:r>
              <a:rPr lang="en-US" sz="2400" dirty="0">
                <a:solidFill>
                  <a:schemeClr val="tx1">
                    <a:lumMod val="65000"/>
                    <a:lumOff val="35000"/>
                  </a:schemeClr>
                </a:solidFill>
              </a:rPr>
              <a:t>Examine relationship between factors, such as water temperature and pH, and decline in benthic </a:t>
            </a:r>
            <a:r>
              <a:rPr lang="en-US" sz="2400" dirty="0" err="1">
                <a:solidFill>
                  <a:schemeClr val="tx1">
                    <a:lumMod val="65000"/>
                    <a:lumOff val="35000"/>
                  </a:schemeClr>
                </a:solidFill>
              </a:rPr>
              <a:t>infauna</a:t>
            </a:r>
            <a:r>
              <a:rPr lang="en-US" sz="2400" dirty="0">
                <a:solidFill>
                  <a:schemeClr val="tx1">
                    <a:lumMod val="65000"/>
                    <a:lumOff val="35000"/>
                  </a:schemeClr>
                </a:solidFill>
              </a:rPr>
              <a:t> in Monterey Bay</a:t>
            </a:r>
          </a:p>
        </p:txBody>
      </p:sp>
      <p:sp>
        <p:nvSpPr>
          <p:cNvPr id="6" name="TextBox 5"/>
          <p:cNvSpPr txBox="1"/>
          <p:nvPr/>
        </p:nvSpPr>
        <p:spPr>
          <a:xfrm>
            <a:off x="1685637" y="1489364"/>
            <a:ext cx="1285628" cy="461665"/>
          </a:xfrm>
          <a:prstGeom prst="rect">
            <a:avLst/>
          </a:prstGeom>
          <a:noFill/>
        </p:spPr>
        <p:txBody>
          <a:bodyPr wrap="none" rtlCol="0">
            <a:spAutoFit/>
          </a:bodyPr>
          <a:lstStyle/>
          <a:p>
            <a:r>
              <a:rPr lang="en-US" sz="2400" b="1" dirty="0" err="1">
                <a:solidFill>
                  <a:srgbClr val="595959"/>
                </a:solidFill>
              </a:rPr>
              <a:t>Infauna</a:t>
            </a:r>
            <a:endParaRPr lang="en-US" sz="2400" b="1" dirty="0">
              <a:solidFill>
                <a:srgbClr val="595959"/>
              </a:solidFill>
            </a:endParaRPr>
          </a:p>
        </p:txBody>
      </p:sp>
    </p:spTree>
    <p:extLst>
      <p:ext uri="{BB962C8B-B14F-4D97-AF65-F5344CB8AC3E}">
        <p14:creationId xmlns:p14="http://schemas.microsoft.com/office/powerpoint/2010/main" val="214203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38546"/>
            <a:ext cx="8042276" cy="809532"/>
          </a:xfrm>
        </p:spPr>
        <p:txBody>
          <a:bodyPr/>
          <a:lstStyle/>
          <a:p>
            <a:r>
              <a:rPr lang="en-US" dirty="0"/>
              <a:t>3. Particle trajectories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269949"/>
              </p:ext>
            </p:extLst>
          </p:nvPr>
        </p:nvGraphicFramePr>
        <p:xfrm>
          <a:off x="3509772" y="1162826"/>
          <a:ext cx="4837545" cy="5090160"/>
        </p:xfrm>
        <a:graphic>
          <a:graphicData uri="http://schemas.openxmlformats.org/drawingml/2006/table">
            <a:tbl>
              <a:tblPr firstRow="1" bandRow="1">
                <a:tableStyleId>{5C22544A-7EE6-4342-B048-85BDC9FD1C3A}</a:tableStyleId>
              </a:tblPr>
              <a:tblGrid>
                <a:gridCol w="1612515">
                  <a:extLst>
                    <a:ext uri="{9D8B030D-6E8A-4147-A177-3AD203B41FA5}">
                      <a16:colId xmlns:a16="http://schemas.microsoft.com/office/drawing/2014/main" val="20000"/>
                    </a:ext>
                  </a:extLst>
                </a:gridCol>
                <a:gridCol w="1612515">
                  <a:extLst>
                    <a:ext uri="{9D8B030D-6E8A-4147-A177-3AD203B41FA5}">
                      <a16:colId xmlns:a16="http://schemas.microsoft.com/office/drawing/2014/main" val="20001"/>
                    </a:ext>
                  </a:extLst>
                </a:gridCol>
                <a:gridCol w="1612515">
                  <a:extLst>
                    <a:ext uri="{9D8B030D-6E8A-4147-A177-3AD203B41FA5}">
                      <a16:colId xmlns:a16="http://schemas.microsoft.com/office/drawing/2014/main" val="20002"/>
                    </a:ext>
                  </a:extLst>
                </a:gridCol>
              </a:tblGrid>
              <a:tr h="370840">
                <a:tc>
                  <a:txBody>
                    <a:bodyPr/>
                    <a:lstStyle/>
                    <a:p>
                      <a:r>
                        <a:rPr lang="en-US" dirty="0"/>
                        <a:t>Date</a:t>
                      </a:r>
                    </a:p>
                  </a:txBody>
                  <a:tcPr/>
                </a:tc>
                <a:tc>
                  <a:txBody>
                    <a:bodyPr/>
                    <a:lstStyle/>
                    <a:p>
                      <a:r>
                        <a:rPr lang="en-US" dirty="0"/>
                        <a:t>River DDT (g/day)</a:t>
                      </a:r>
                    </a:p>
                  </a:txBody>
                  <a:tcPr/>
                </a:tc>
                <a:tc>
                  <a:txBody>
                    <a:bodyPr/>
                    <a:lstStyle/>
                    <a:p>
                      <a:r>
                        <a:rPr lang="en-US" dirty="0"/>
                        <a:t>Ocean DDT (</a:t>
                      </a:r>
                      <a:r>
                        <a:rPr lang="en-US" dirty="0" err="1"/>
                        <a:t>ng</a:t>
                      </a:r>
                      <a:r>
                        <a:rPr lang="en-US" dirty="0"/>
                        <a:t>/L)</a:t>
                      </a:r>
                    </a:p>
                  </a:txBody>
                  <a:tcPr/>
                </a:tc>
                <a:extLst>
                  <a:ext uri="{0D108BD9-81ED-4DB2-BD59-A6C34878D82A}">
                    <a16:rowId xmlns:a16="http://schemas.microsoft.com/office/drawing/2014/main" val="10000"/>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Mar-2004</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10.9</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b="1">
                          <a:solidFill>
                            <a:srgbClr val="000000"/>
                          </a:solidFill>
                          <a:effectLst/>
                          <a:latin typeface="Calibri"/>
                          <a:ea typeface="Times New Roman"/>
                          <a:cs typeface="Times New Roman"/>
                        </a:rPr>
                        <a:t>0.169</a:t>
                      </a:r>
                      <a:r>
                        <a:rPr lang="en-US" sz="1800" b="1" baseline="30000">
                          <a:solidFill>
                            <a:srgbClr val="000000"/>
                          </a:solidFill>
                          <a:effectLst/>
                          <a:latin typeface="Calibri"/>
                          <a:ea typeface="Times New Roman"/>
                          <a:cs typeface="Times New Roman"/>
                        </a:rPr>
                        <a:t>1</a:t>
                      </a:r>
                      <a:endParaRPr lang="en-US" sz="1800">
                        <a:effectLst/>
                        <a:latin typeface="Calibri"/>
                        <a:ea typeface="Times"/>
                        <a:cs typeface="Times New Roman"/>
                      </a:endParaRPr>
                    </a:p>
                  </a:txBody>
                  <a:tcPr marL="68580" marR="68580" marT="0" marB="0" anchor="b"/>
                </a:tc>
                <a:extLst>
                  <a:ext uri="{0D108BD9-81ED-4DB2-BD59-A6C34878D82A}">
                    <a16:rowId xmlns:a16="http://schemas.microsoft.com/office/drawing/2014/main" val="10001"/>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Mar-2006</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61.2</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0.091</a:t>
                      </a:r>
                      <a:endParaRPr lang="en-US" sz="1800">
                        <a:effectLst/>
                        <a:latin typeface="Calibri"/>
                        <a:ea typeface="Times"/>
                        <a:cs typeface="Times New Roman"/>
                      </a:endParaRPr>
                    </a:p>
                  </a:txBody>
                  <a:tcPr marL="68580" marR="68580" marT="0" marB="0" anchor="b"/>
                </a:tc>
                <a:extLst>
                  <a:ext uri="{0D108BD9-81ED-4DB2-BD59-A6C34878D82A}">
                    <a16:rowId xmlns:a16="http://schemas.microsoft.com/office/drawing/2014/main" val="10002"/>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Mar-2007</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21.5</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0.076</a:t>
                      </a:r>
                      <a:endParaRPr lang="en-US" sz="1800">
                        <a:effectLst/>
                        <a:latin typeface="Calibri"/>
                        <a:ea typeface="Times"/>
                        <a:cs typeface="Times New Roman"/>
                      </a:endParaRPr>
                    </a:p>
                  </a:txBody>
                  <a:tcPr marL="68580" marR="68580" marT="0" marB="0" anchor="b"/>
                </a:tc>
                <a:extLst>
                  <a:ext uri="{0D108BD9-81ED-4DB2-BD59-A6C34878D82A}">
                    <a16:rowId xmlns:a16="http://schemas.microsoft.com/office/drawing/2014/main" val="10003"/>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Mar-2008</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4.45</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0.079</a:t>
                      </a:r>
                      <a:endParaRPr lang="en-US" sz="1800">
                        <a:effectLst/>
                        <a:latin typeface="Calibri"/>
                        <a:ea typeface="Times"/>
                        <a:cs typeface="Times New Roman"/>
                      </a:endParaRPr>
                    </a:p>
                  </a:txBody>
                  <a:tcPr marL="68580" marR="68580" marT="0" marB="0" anchor="b"/>
                </a:tc>
                <a:extLst>
                  <a:ext uri="{0D108BD9-81ED-4DB2-BD59-A6C34878D82A}">
                    <a16:rowId xmlns:a16="http://schemas.microsoft.com/office/drawing/2014/main" val="10004"/>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Mar-2009</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10.7</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0.099</a:t>
                      </a:r>
                      <a:endParaRPr lang="en-US" sz="1800" dirty="0">
                        <a:effectLst/>
                        <a:latin typeface="Calibri"/>
                        <a:ea typeface="Times"/>
                        <a:cs typeface="Times New Roman"/>
                      </a:endParaRPr>
                    </a:p>
                  </a:txBody>
                  <a:tcPr marL="68580" marR="68580" marT="0" marB="0" anchor="b"/>
                </a:tc>
                <a:extLst>
                  <a:ext uri="{0D108BD9-81ED-4DB2-BD59-A6C34878D82A}">
                    <a16:rowId xmlns:a16="http://schemas.microsoft.com/office/drawing/2014/main" val="10005"/>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Feb-2010</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23.7</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b="1" dirty="0">
                          <a:solidFill>
                            <a:srgbClr val="000000"/>
                          </a:solidFill>
                          <a:effectLst/>
                          <a:latin typeface="Calibri"/>
                          <a:ea typeface="Times New Roman"/>
                          <a:cs typeface="Times New Roman"/>
                        </a:rPr>
                        <a:t>0.343</a:t>
                      </a:r>
                      <a:endParaRPr lang="en-US" sz="1800" dirty="0">
                        <a:effectLst/>
                        <a:latin typeface="Calibri"/>
                        <a:ea typeface="Times"/>
                        <a:cs typeface="Times New Roman"/>
                      </a:endParaRPr>
                    </a:p>
                  </a:txBody>
                  <a:tcPr marL="68580" marR="68580" marT="0" marB="0" anchor="b"/>
                </a:tc>
                <a:extLst>
                  <a:ext uri="{0D108BD9-81ED-4DB2-BD59-A6C34878D82A}">
                    <a16:rowId xmlns:a16="http://schemas.microsoft.com/office/drawing/2014/main" val="10006"/>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Mar-2011</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95.7</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0.029</a:t>
                      </a:r>
                      <a:endParaRPr lang="en-US" sz="1800" dirty="0">
                        <a:effectLst/>
                        <a:latin typeface="Calibri"/>
                        <a:ea typeface="Times"/>
                        <a:cs typeface="Times New Roman"/>
                      </a:endParaRPr>
                    </a:p>
                  </a:txBody>
                  <a:tcPr marL="68580" marR="68580" marT="0" marB="0" anchor="b"/>
                </a:tc>
                <a:extLst>
                  <a:ext uri="{0D108BD9-81ED-4DB2-BD59-A6C34878D82A}">
                    <a16:rowId xmlns:a16="http://schemas.microsoft.com/office/drawing/2014/main" val="10007"/>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Mar-2012</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4.20</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0.071</a:t>
                      </a:r>
                      <a:endParaRPr lang="en-US" sz="1800" dirty="0">
                        <a:effectLst/>
                        <a:latin typeface="Calibri"/>
                        <a:ea typeface="Times"/>
                        <a:cs typeface="Times New Roman"/>
                      </a:endParaRPr>
                    </a:p>
                  </a:txBody>
                  <a:tcPr marL="68580" marR="68580" marT="0" marB="0" anchor="b"/>
                </a:tc>
                <a:extLst>
                  <a:ext uri="{0D108BD9-81ED-4DB2-BD59-A6C34878D82A}">
                    <a16:rowId xmlns:a16="http://schemas.microsoft.com/office/drawing/2014/main" val="10008"/>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Apr-2013</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0.402</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0.104</a:t>
                      </a:r>
                      <a:endParaRPr lang="en-US" sz="1800">
                        <a:effectLst/>
                        <a:latin typeface="Calibri"/>
                        <a:ea typeface="Times"/>
                        <a:cs typeface="Times New Roman"/>
                      </a:endParaRPr>
                    </a:p>
                  </a:txBody>
                  <a:tcPr marL="68580" marR="68580" marT="0" marB="0" anchor="b"/>
                </a:tc>
                <a:extLst>
                  <a:ext uri="{0D108BD9-81ED-4DB2-BD59-A6C34878D82A}">
                    <a16:rowId xmlns:a16="http://schemas.microsoft.com/office/drawing/2014/main" val="10009"/>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Mar-2014</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1.00</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0.040</a:t>
                      </a:r>
                      <a:endParaRPr lang="en-US" sz="1800" dirty="0">
                        <a:effectLst/>
                        <a:latin typeface="Calibri"/>
                        <a:ea typeface="Times"/>
                        <a:cs typeface="Times New Roman"/>
                      </a:endParaRPr>
                    </a:p>
                  </a:txBody>
                  <a:tcPr marL="68580" marR="68580" marT="0" marB="0" anchor="b"/>
                </a:tc>
                <a:extLst>
                  <a:ext uri="{0D108BD9-81ED-4DB2-BD59-A6C34878D82A}">
                    <a16:rowId xmlns:a16="http://schemas.microsoft.com/office/drawing/2014/main" val="10010"/>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Mar-2015</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a:solidFill>
                            <a:srgbClr val="000000"/>
                          </a:solidFill>
                          <a:effectLst/>
                          <a:latin typeface="Calibri"/>
                          <a:ea typeface="Times New Roman"/>
                          <a:cs typeface="Times New Roman"/>
                        </a:rPr>
                        <a:t>1.25</a:t>
                      </a:r>
                      <a:endParaRPr lang="en-US" sz="180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0.035</a:t>
                      </a:r>
                      <a:endParaRPr lang="en-US" sz="1800" dirty="0">
                        <a:effectLst/>
                        <a:latin typeface="Calibri"/>
                        <a:ea typeface="Times"/>
                        <a:cs typeface="Times New Roman"/>
                      </a:endParaRPr>
                    </a:p>
                  </a:txBody>
                  <a:tcPr marL="68580" marR="68580" marT="0" marB="0" anchor="b"/>
                </a:tc>
                <a:extLst>
                  <a:ext uri="{0D108BD9-81ED-4DB2-BD59-A6C34878D82A}">
                    <a16:rowId xmlns:a16="http://schemas.microsoft.com/office/drawing/2014/main" val="10011"/>
                  </a:ext>
                </a:extLst>
              </a:tr>
              <a:tr h="370840">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Feb-2017</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dirty="0">
                          <a:solidFill>
                            <a:srgbClr val="000000"/>
                          </a:solidFill>
                          <a:effectLst/>
                          <a:latin typeface="Calibri"/>
                          <a:ea typeface="Times New Roman"/>
                          <a:cs typeface="Times New Roman"/>
                        </a:rPr>
                        <a:t>144.8</a:t>
                      </a:r>
                      <a:endParaRPr lang="en-US" sz="1800" dirty="0">
                        <a:effectLst/>
                        <a:latin typeface="Calibri"/>
                        <a:ea typeface="Times"/>
                        <a:cs typeface="Times New Roman"/>
                      </a:endParaRPr>
                    </a:p>
                  </a:txBody>
                  <a:tcPr marL="68580" marR="68580" marT="0" marB="0" anchor="b"/>
                </a:tc>
                <a:tc>
                  <a:txBody>
                    <a:bodyPr/>
                    <a:lstStyle/>
                    <a:p>
                      <a:pPr marL="0" marR="0" algn="ctr">
                        <a:spcBef>
                          <a:spcPts val="200"/>
                        </a:spcBef>
                        <a:spcAft>
                          <a:spcPts val="200"/>
                        </a:spcAft>
                      </a:pPr>
                      <a:r>
                        <a:rPr lang="en-US" sz="1800" b="1" dirty="0">
                          <a:solidFill>
                            <a:srgbClr val="000000"/>
                          </a:solidFill>
                          <a:effectLst/>
                          <a:latin typeface="Calibri"/>
                          <a:ea typeface="Times New Roman"/>
                          <a:cs typeface="Times New Roman"/>
                        </a:rPr>
                        <a:t>0.439</a:t>
                      </a:r>
                      <a:endParaRPr lang="en-US" sz="1800" dirty="0">
                        <a:effectLst/>
                        <a:latin typeface="Calibri"/>
                        <a:ea typeface="Times"/>
                        <a:cs typeface="Times New Roman"/>
                      </a:endParaRPr>
                    </a:p>
                  </a:txBody>
                  <a:tcPr marL="68580" marR="68580" marT="0" marB="0" anchor="b"/>
                </a:tc>
                <a:extLst>
                  <a:ext uri="{0D108BD9-81ED-4DB2-BD59-A6C34878D82A}">
                    <a16:rowId xmlns:a16="http://schemas.microsoft.com/office/drawing/2014/main" val="10012"/>
                  </a:ext>
                </a:extLst>
              </a:tr>
            </a:tbl>
          </a:graphicData>
        </a:graphic>
      </p:graphicFrame>
      <p:sp>
        <p:nvSpPr>
          <p:cNvPr id="5" name="TextBox 4"/>
          <p:cNvSpPr txBox="1"/>
          <p:nvPr/>
        </p:nvSpPr>
        <p:spPr>
          <a:xfrm>
            <a:off x="3405863" y="6361546"/>
            <a:ext cx="5271028" cy="338554"/>
          </a:xfrm>
          <a:prstGeom prst="rect">
            <a:avLst/>
          </a:prstGeom>
          <a:noFill/>
        </p:spPr>
        <p:txBody>
          <a:bodyPr wrap="none" rtlCol="0">
            <a:spAutoFit/>
          </a:bodyPr>
          <a:lstStyle/>
          <a:p>
            <a:r>
              <a:rPr lang="en-US" sz="1600" baseline="30000" dirty="0"/>
              <a:t>1</a:t>
            </a:r>
            <a:r>
              <a:rPr lang="en-US" sz="1600" dirty="0"/>
              <a:t>Ocean Plan objective for DDT (0.17 </a:t>
            </a:r>
            <a:r>
              <a:rPr lang="en-US" sz="1600" dirty="0" err="1"/>
              <a:t>ng</a:t>
            </a:r>
            <a:r>
              <a:rPr lang="en-US" sz="1600" dirty="0"/>
              <a:t>/L) exceeded</a:t>
            </a:r>
          </a:p>
        </p:txBody>
      </p:sp>
      <p:sp>
        <p:nvSpPr>
          <p:cNvPr id="6" name="Content Placeholder 2"/>
          <p:cNvSpPr txBox="1">
            <a:spLocks/>
          </p:cNvSpPr>
          <p:nvPr/>
        </p:nvSpPr>
        <p:spPr>
          <a:xfrm>
            <a:off x="273948" y="2627552"/>
            <a:ext cx="3131915" cy="434340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dirty="0"/>
              <a:t>Obtain particle trajectories from potential sources to our sampling locations</a:t>
            </a:r>
          </a:p>
        </p:txBody>
      </p:sp>
    </p:spTree>
    <p:extLst>
      <p:ext uri="{BB962C8B-B14F-4D97-AF65-F5344CB8AC3E}">
        <p14:creationId xmlns:p14="http://schemas.microsoft.com/office/powerpoint/2010/main" val="228252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a:t>
            </a:r>
          </a:p>
        </p:txBody>
      </p:sp>
      <p:sp>
        <p:nvSpPr>
          <p:cNvPr id="3" name="Content Placeholder 2"/>
          <p:cNvSpPr>
            <a:spLocks noGrp="1"/>
          </p:cNvSpPr>
          <p:nvPr>
            <p:ph idx="1"/>
          </p:nvPr>
        </p:nvSpPr>
        <p:spPr>
          <a:xfrm>
            <a:off x="1832644" y="1833675"/>
            <a:ext cx="5667041" cy="3601926"/>
          </a:xfrm>
        </p:spPr>
        <p:txBody>
          <a:bodyPr/>
          <a:lstStyle/>
          <a:p>
            <a:r>
              <a:rPr lang="en-US" dirty="0"/>
              <a:t>Participant-driven, adaptively managed program</a:t>
            </a:r>
          </a:p>
          <a:p>
            <a:pPr lvl="1"/>
            <a:r>
              <a:rPr lang="en-US" dirty="0"/>
              <a:t>Program objectives</a:t>
            </a:r>
          </a:p>
          <a:p>
            <a:pPr lvl="1"/>
            <a:r>
              <a:rPr lang="en-US" dirty="0"/>
              <a:t>Participants</a:t>
            </a:r>
          </a:p>
          <a:p>
            <a:pPr lvl="1"/>
            <a:r>
              <a:rPr lang="en-US" dirty="0"/>
              <a:t>Governing structure</a:t>
            </a:r>
          </a:p>
          <a:p>
            <a:pPr lvl="1"/>
            <a:r>
              <a:rPr lang="en-US" dirty="0"/>
              <a:t>Cost-sharing formula</a:t>
            </a:r>
          </a:p>
          <a:p>
            <a:pPr lvl="1"/>
            <a:endParaRPr lang="en-US" dirty="0"/>
          </a:p>
          <a:p>
            <a:endParaRPr lang="en-US" dirty="0"/>
          </a:p>
          <a:p>
            <a:endParaRPr lang="en-US" dirty="0"/>
          </a:p>
        </p:txBody>
      </p:sp>
    </p:spTree>
    <p:extLst>
      <p:ext uri="{BB962C8B-B14F-4D97-AF65-F5344CB8AC3E}">
        <p14:creationId xmlns:p14="http://schemas.microsoft.com/office/powerpoint/2010/main" val="313175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46" y="107575"/>
            <a:ext cx="8413141" cy="1255095"/>
          </a:xfrm>
        </p:spPr>
        <p:txBody>
          <a:bodyPr/>
          <a:lstStyle/>
          <a:p>
            <a:r>
              <a:rPr lang="en-US" sz="3600" dirty="0"/>
              <a:t>CCLEAN Program Objectives</a:t>
            </a:r>
          </a:p>
        </p:txBody>
      </p:sp>
      <p:sp>
        <p:nvSpPr>
          <p:cNvPr id="3" name="Content Placeholder 2"/>
          <p:cNvSpPr>
            <a:spLocks noGrp="1"/>
          </p:cNvSpPr>
          <p:nvPr>
            <p:ph idx="1"/>
          </p:nvPr>
        </p:nvSpPr>
        <p:spPr/>
        <p:txBody>
          <a:bodyPr>
            <a:normAutofit fontScale="92500"/>
          </a:bodyPr>
          <a:lstStyle/>
          <a:p>
            <a:pPr>
              <a:buFontTx/>
              <a:buNone/>
              <a:defRPr/>
            </a:pPr>
            <a:r>
              <a:rPr lang="en-US" dirty="0"/>
              <a:t>1. Obtain high-quality data describing the status and long-term trends in the quality of Monterey Bay </a:t>
            </a:r>
            <a:r>
              <a:rPr lang="en-US" dirty="0" err="1"/>
              <a:t>nearshore</a:t>
            </a:r>
            <a:r>
              <a:rPr lang="en-US" dirty="0"/>
              <a:t> waters, sediments, and associated beneficial uses.</a:t>
            </a:r>
          </a:p>
          <a:p>
            <a:pPr>
              <a:buFontTx/>
              <a:buNone/>
              <a:defRPr/>
            </a:pPr>
            <a:r>
              <a:rPr lang="en-US" dirty="0"/>
              <a:t>2. Determine whether Monterey Bay waters and sediments are in compliance with the Ocean Plan and associated NPDES permits.</a:t>
            </a:r>
          </a:p>
          <a:p>
            <a:pPr>
              <a:buFontTx/>
              <a:buNone/>
              <a:defRPr/>
            </a:pPr>
            <a:r>
              <a:rPr lang="en-US" dirty="0"/>
              <a:t>3. Determine sources of contaminants to Monterey Bay </a:t>
            </a:r>
            <a:r>
              <a:rPr lang="en-US" dirty="0" err="1"/>
              <a:t>nearshore</a:t>
            </a:r>
            <a:r>
              <a:rPr lang="en-US" dirty="0"/>
              <a:t> waters.</a:t>
            </a:r>
          </a:p>
          <a:p>
            <a:pPr>
              <a:buFontTx/>
              <a:buNone/>
              <a:defRPr/>
            </a:pPr>
            <a:r>
              <a:rPr lang="en-US" dirty="0"/>
              <a:t>4. Provide legally defensible data on the effects of wastewater discharges in Monterey  Bay.</a:t>
            </a:r>
          </a:p>
          <a:p>
            <a:pPr marL="0" indent="0">
              <a:buNone/>
            </a:pPr>
            <a:endParaRPr lang="en-US" dirty="0"/>
          </a:p>
        </p:txBody>
      </p:sp>
    </p:spTree>
    <p:extLst>
      <p:ext uri="{BB962C8B-B14F-4D97-AF65-F5344CB8AC3E}">
        <p14:creationId xmlns:p14="http://schemas.microsoft.com/office/powerpoint/2010/main" val="180836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46" y="107576"/>
            <a:ext cx="8413141" cy="924350"/>
          </a:xfrm>
        </p:spPr>
        <p:txBody>
          <a:bodyPr/>
          <a:lstStyle/>
          <a:p>
            <a:r>
              <a:rPr lang="en-US" sz="3600" dirty="0"/>
              <a:t>CCLEAN Ancillary Goals</a:t>
            </a:r>
          </a:p>
        </p:txBody>
      </p:sp>
      <p:sp>
        <p:nvSpPr>
          <p:cNvPr id="3" name="Content Placeholder 2"/>
          <p:cNvSpPr>
            <a:spLocks noGrp="1"/>
          </p:cNvSpPr>
          <p:nvPr>
            <p:ph idx="1"/>
          </p:nvPr>
        </p:nvSpPr>
        <p:spPr>
          <a:xfrm>
            <a:off x="549275" y="1199161"/>
            <a:ext cx="8042276" cy="4723646"/>
          </a:xfrm>
        </p:spPr>
        <p:txBody>
          <a:bodyPr>
            <a:normAutofit fontScale="92500" lnSpcReduction="10000"/>
          </a:bodyPr>
          <a:lstStyle/>
          <a:p>
            <a:pPr>
              <a:buFontTx/>
              <a:buNone/>
              <a:defRPr/>
            </a:pPr>
            <a:r>
              <a:rPr lang="en-US" dirty="0"/>
              <a:t>1. </a:t>
            </a:r>
            <a:r>
              <a:rPr lang="en-US" sz="2600" dirty="0"/>
              <a:t>Manage adaptively to ensure cost effectiveness and response to emerging issues</a:t>
            </a:r>
          </a:p>
          <a:p>
            <a:pPr>
              <a:buFontTx/>
              <a:buNone/>
              <a:defRPr/>
            </a:pPr>
            <a:r>
              <a:rPr lang="en-US" sz="2600" dirty="0"/>
              <a:t>2. Develop a long-term database on trends in the quality of Monterey Bay waters, sediments and associated beneficial uses.</a:t>
            </a:r>
          </a:p>
          <a:p>
            <a:pPr>
              <a:buFontTx/>
              <a:buNone/>
              <a:defRPr/>
            </a:pPr>
            <a:r>
              <a:rPr lang="en-US" sz="2600" dirty="0"/>
              <a:t>3. Ensure that the database is compatible with other regional monitoring efforts and regulatory requirements.</a:t>
            </a:r>
          </a:p>
          <a:p>
            <a:pPr>
              <a:buFontTx/>
              <a:buNone/>
              <a:defRPr/>
            </a:pPr>
            <a:r>
              <a:rPr lang="en-US" sz="2600" dirty="0"/>
              <a:t>4. Ensure that data are presented in ways that are understandable and relevant to the needs of stakeholders.</a:t>
            </a:r>
          </a:p>
          <a:p>
            <a:pPr marL="0" indent="0">
              <a:buNone/>
            </a:pPr>
            <a:endParaRPr lang="en-US" dirty="0"/>
          </a:p>
        </p:txBody>
      </p:sp>
    </p:spTree>
    <p:extLst>
      <p:ext uri="{BB962C8B-B14F-4D97-AF65-F5344CB8AC3E}">
        <p14:creationId xmlns:p14="http://schemas.microsoft.com/office/powerpoint/2010/main" val="323127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sp>
        <p:nvSpPr>
          <p:cNvPr id="3" name="Content Placeholder 2"/>
          <p:cNvSpPr>
            <a:spLocks noGrp="1"/>
          </p:cNvSpPr>
          <p:nvPr>
            <p:ph idx="1"/>
          </p:nvPr>
        </p:nvSpPr>
        <p:spPr/>
        <p:txBody>
          <a:bodyPr/>
          <a:lstStyle/>
          <a:p>
            <a:r>
              <a:rPr lang="en-US" dirty="0"/>
              <a:t>City of Santa Cruz</a:t>
            </a:r>
          </a:p>
          <a:p>
            <a:r>
              <a:rPr lang="en-US" dirty="0"/>
              <a:t>City of Watsonville</a:t>
            </a:r>
          </a:p>
          <a:p>
            <a:r>
              <a:rPr lang="en-US" dirty="0"/>
              <a:t>Moss Landing Power Plant</a:t>
            </a:r>
          </a:p>
          <a:p>
            <a:r>
              <a:rPr lang="en-US" dirty="0"/>
              <a:t>Monterey Regional Water Pollution Control Agency</a:t>
            </a:r>
          </a:p>
          <a:p>
            <a:r>
              <a:rPr lang="en-US" dirty="0"/>
              <a:t>Carmel Area Wastewater District</a:t>
            </a:r>
          </a:p>
          <a:p>
            <a:endParaRPr lang="en-US" dirty="0"/>
          </a:p>
          <a:p>
            <a:r>
              <a:rPr lang="en-US" dirty="0"/>
              <a:t>California State </a:t>
            </a:r>
            <a:r>
              <a:rPr lang="en-US" dirty="0" err="1"/>
              <a:t>Waterboard</a:t>
            </a:r>
            <a:r>
              <a:rPr lang="en-US" dirty="0"/>
              <a:t>, Central Coast Region</a:t>
            </a:r>
          </a:p>
        </p:txBody>
      </p:sp>
    </p:spTree>
    <p:extLst>
      <p:ext uri="{BB962C8B-B14F-4D97-AF65-F5344CB8AC3E}">
        <p14:creationId xmlns:p14="http://schemas.microsoft.com/office/powerpoint/2010/main" val="37294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Structure</a:t>
            </a:r>
          </a:p>
        </p:txBody>
      </p:sp>
      <p:sp>
        <p:nvSpPr>
          <p:cNvPr id="3" name="Content Placeholder 2"/>
          <p:cNvSpPr>
            <a:spLocks noGrp="1"/>
          </p:cNvSpPr>
          <p:nvPr>
            <p:ph idx="1"/>
          </p:nvPr>
        </p:nvSpPr>
        <p:spPr/>
        <p:txBody>
          <a:bodyPr/>
          <a:lstStyle/>
          <a:p>
            <a:r>
              <a:rPr lang="en-US" dirty="0"/>
              <a:t>Memorandum of Agreement</a:t>
            </a:r>
          </a:p>
          <a:p>
            <a:r>
              <a:rPr lang="en-US" dirty="0"/>
              <a:t>Simple governance style</a:t>
            </a:r>
          </a:p>
          <a:p>
            <a:pPr lvl="1"/>
            <a:r>
              <a:rPr lang="en-US" dirty="0"/>
              <a:t>Single governing group (Steering Committee)</a:t>
            </a:r>
          </a:p>
          <a:p>
            <a:pPr lvl="1"/>
            <a:r>
              <a:rPr lang="en-US" dirty="0"/>
              <a:t>Meets monthly</a:t>
            </a:r>
          </a:p>
          <a:p>
            <a:r>
              <a:rPr lang="en-US" dirty="0"/>
              <a:t>Senior technical staff or district managers</a:t>
            </a:r>
          </a:p>
          <a:p>
            <a:pPr lvl="1"/>
            <a:r>
              <a:rPr lang="en-US" dirty="0"/>
              <a:t>Ability to make program revisions within regulatory limits</a:t>
            </a:r>
          </a:p>
        </p:txBody>
      </p:sp>
    </p:spTree>
    <p:extLst>
      <p:ext uri="{BB962C8B-B14F-4D97-AF65-F5344CB8AC3E}">
        <p14:creationId xmlns:p14="http://schemas.microsoft.com/office/powerpoint/2010/main" val="335774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Sharing</a:t>
            </a:r>
          </a:p>
        </p:txBody>
      </p:sp>
      <p:sp>
        <p:nvSpPr>
          <p:cNvPr id="3" name="Content Placeholder 2"/>
          <p:cNvSpPr>
            <a:spLocks noGrp="1"/>
          </p:cNvSpPr>
          <p:nvPr>
            <p:ph idx="1"/>
          </p:nvPr>
        </p:nvSpPr>
        <p:spPr>
          <a:xfrm>
            <a:off x="549275" y="1812483"/>
            <a:ext cx="8042276" cy="4131118"/>
          </a:xfrm>
        </p:spPr>
        <p:txBody>
          <a:bodyPr/>
          <a:lstStyle/>
          <a:p>
            <a:r>
              <a:rPr lang="en-US" dirty="0"/>
              <a:t>Modest flat participation fee</a:t>
            </a:r>
          </a:p>
          <a:p>
            <a:r>
              <a:rPr lang="en-US" dirty="0"/>
              <a:t>Remainder of program costs divided according to running 5-year mean annual discharge volume</a:t>
            </a:r>
          </a:p>
        </p:txBody>
      </p:sp>
    </p:spTree>
    <p:extLst>
      <p:ext uri="{BB962C8B-B14F-4D97-AF65-F5344CB8AC3E}">
        <p14:creationId xmlns:p14="http://schemas.microsoft.com/office/powerpoint/2010/main" val="12156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55144"/>
            <a:ext cx="8042276" cy="1336956"/>
          </a:xfrm>
        </p:spPr>
        <p:txBody>
          <a:bodyPr/>
          <a:lstStyle/>
          <a:p>
            <a:r>
              <a:rPr lang="en-US" dirty="0"/>
              <a:t>Water Quality Stressors Sampled Under CCLEAN</a:t>
            </a:r>
          </a:p>
        </p:txBody>
      </p:sp>
      <p:sp>
        <p:nvSpPr>
          <p:cNvPr id="3" name="Content Placeholder 2"/>
          <p:cNvSpPr>
            <a:spLocks noGrp="1"/>
          </p:cNvSpPr>
          <p:nvPr>
            <p:ph idx="1"/>
          </p:nvPr>
        </p:nvSpPr>
        <p:spPr>
          <a:xfrm>
            <a:off x="642851" y="2206012"/>
            <a:ext cx="8042276" cy="4343400"/>
          </a:xfrm>
        </p:spPr>
        <p:txBody>
          <a:bodyPr/>
          <a:lstStyle/>
          <a:p>
            <a:r>
              <a:rPr lang="en-US" dirty="0"/>
              <a:t>Persistent Organic Pollutants (POPs) in water, sediments, and mussel tissues</a:t>
            </a:r>
          </a:p>
          <a:p>
            <a:r>
              <a:rPr lang="en-US" dirty="0"/>
              <a:t>Dissolved inorganic nutrients (ammonium, nitrate, phosphate, silicate)</a:t>
            </a:r>
          </a:p>
          <a:p>
            <a:r>
              <a:rPr lang="en-US" dirty="0"/>
              <a:t>Fecal Indicator Bacteria (FIBs: </a:t>
            </a:r>
            <a:r>
              <a:rPr lang="en-US" i="1" dirty="0"/>
              <a:t>Enterococcus</a:t>
            </a:r>
            <a:r>
              <a:rPr lang="en-US" dirty="0"/>
              <a:t>, total coliform, fecal coliform)</a:t>
            </a:r>
          </a:p>
        </p:txBody>
      </p:sp>
    </p:spTree>
    <p:extLst>
      <p:ext uri="{BB962C8B-B14F-4D97-AF65-F5344CB8AC3E}">
        <p14:creationId xmlns:p14="http://schemas.microsoft.com/office/powerpoint/2010/main" val="4248817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1901</TotalTime>
  <Words>1187</Words>
  <Application>Microsoft Office PowerPoint</Application>
  <PresentationFormat>On-screen Show (4:3)</PresentationFormat>
  <Paragraphs>163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News Gothic MT</vt:lpstr>
      <vt:lpstr>Times</vt:lpstr>
      <vt:lpstr>Times New Roman</vt:lpstr>
      <vt:lpstr>Wingdings 2</vt:lpstr>
      <vt:lpstr>Breeze</vt:lpstr>
      <vt:lpstr> Central Coast Long-term Environmental Assessment Network</vt:lpstr>
      <vt:lpstr>PowerPoint Presentation</vt:lpstr>
      <vt:lpstr>Key Features</vt:lpstr>
      <vt:lpstr>CCLEAN Program Objectives</vt:lpstr>
      <vt:lpstr>CCLEAN Ancillary Goals</vt:lpstr>
      <vt:lpstr>Participants</vt:lpstr>
      <vt:lpstr>Governing Structure</vt:lpstr>
      <vt:lpstr>Cost Sharing</vt:lpstr>
      <vt:lpstr>Water Quality Stressors Sampled Under CCLEAN</vt:lpstr>
      <vt:lpstr>POPs emphasized by CCLEAN</vt:lpstr>
      <vt:lpstr>POPs emphasized by CCLEAN</vt:lpstr>
      <vt:lpstr>Matrices and Sampling Frequency</vt:lpstr>
      <vt:lpstr>Sampling Locations</vt:lpstr>
      <vt:lpstr>PowerPoint Presentation</vt:lpstr>
      <vt:lpstr>Program Products</vt:lpstr>
      <vt:lpstr>PowerPoint Presentation</vt:lpstr>
      <vt:lpstr>PowerPoint Presentation</vt:lpstr>
      <vt:lpstr>Potential Links to CeNCOOS</vt:lpstr>
      <vt:lpstr>1. Chlorophyll data</vt:lpstr>
      <vt:lpstr>PowerPoint Presentation</vt:lpstr>
      <vt:lpstr>2. Climate-related data</vt:lpstr>
      <vt:lpstr>3. Particle trajectories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CCLEAN Central Coast Long-term Environmental Assessment Network</dc:title>
  <dc:creator>Dane Hardin</dc:creator>
  <cp:lastModifiedBy>Raymond DeOcampo</cp:lastModifiedBy>
  <cp:revision>41</cp:revision>
  <dcterms:created xsi:type="dcterms:W3CDTF">2012-08-29T02:35:48Z</dcterms:created>
  <dcterms:modified xsi:type="dcterms:W3CDTF">2018-11-13T21:18:52Z</dcterms:modified>
</cp:coreProperties>
</file>